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699" r:id="rId2"/>
    <p:sldId id="1157" r:id="rId3"/>
    <p:sldId id="1353" r:id="rId4"/>
    <p:sldId id="1364" r:id="rId5"/>
    <p:sldId id="1346" r:id="rId6"/>
    <p:sldId id="1345" r:id="rId7"/>
    <p:sldId id="1311" r:id="rId8"/>
    <p:sldId id="1347" r:id="rId9"/>
    <p:sldId id="1365" r:id="rId10"/>
    <p:sldId id="1348" r:id="rId11"/>
    <p:sldId id="1335" r:id="rId12"/>
    <p:sldId id="731" r:id="rId13"/>
    <p:sldId id="1313" r:id="rId14"/>
    <p:sldId id="1356" r:id="rId15"/>
    <p:sldId id="1341" r:id="rId16"/>
    <p:sldId id="1363" r:id="rId17"/>
    <p:sldId id="1360" r:id="rId18"/>
    <p:sldId id="1361" r:id="rId19"/>
    <p:sldId id="1323" r:id="rId20"/>
    <p:sldId id="1350" r:id="rId21"/>
    <p:sldId id="1351" r:id="rId22"/>
    <p:sldId id="1352" r:id="rId23"/>
    <p:sldId id="1268" r:id="rId24"/>
    <p:sldId id="1343" r:id="rId25"/>
  </p:sldIdLst>
  <p:sldSz cx="9144000" cy="6858000" type="screen4x3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영은" initials="강" lastIdx="3" clrIdx="0">
    <p:extLst>
      <p:ext uri="{19B8F6BF-5375-455C-9EA6-DF929625EA0E}">
        <p15:presenceInfo xmlns:p15="http://schemas.microsoft.com/office/powerpoint/2012/main" userId="강영은" providerId="None"/>
      </p:ext>
    </p:extLst>
  </p:cmAuthor>
  <p:cmAuthor id="2" name="강영은" initials="강 [2]" lastIdx="2" clrIdx="1">
    <p:extLst>
      <p:ext uri="{19B8F6BF-5375-455C-9EA6-DF929625EA0E}">
        <p15:presenceInfo xmlns:p15="http://schemas.microsoft.com/office/powerpoint/2012/main" userId="S::kye0520@dgist.ac.kr::e4d3c785-0c13-4154-ab52-829c1906a3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E668"/>
    <a:srgbClr val="ED7D31"/>
    <a:srgbClr val="1270B9"/>
    <a:srgbClr val="002060"/>
    <a:srgbClr val="BDD7EE"/>
    <a:srgbClr val="EE5450"/>
    <a:srgbClr val="FD9491"/>
    <a:srgbClr val="E9B5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9" autoAdjust="0"/>
    <p:restoredTop sz="73496" autoAdjust="0"/>
  </p:normalViewPr>
  <p:slideViewPr>
    <p:cSldViewPr snapToGrid="0">
      <p:cViewPr varScale="1">
        <p:scale>
          <a:sx n="58" d="100"/>
          <a:sy n="58" d="100"/>
        </p:scale>
        <p:origin x="1301" y="48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Execution Time (ms)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Sheet1!$B$5:$B$31</c:f>
              <c:numCache>
                <c:formatCode>General</c:formatCode>
                <c:ptCount val="27"/>
                <c:pt idx="0">
                  <c:v>86.18</c:v>
                </c:pt>
                <c:pt idx="1">
                  <c:v>80.819999999999993</c:v>
                </c:pt>
                <c:pt idx="2">
                  <c:v>73.290000000000006</c:v>
                </c:pt>
                <c:pt idx="3">
                  <c:v>69.69</c:v>
                </c:pt>
                <c:pt idx="4">
                  <c:v>65.06</c:v>
                </c:pt>
                <c:pt idx="5">
                  <c:v>61.54</c:v>
                </c:pt>
                <c:pt idx="6">
                  <c:v>54.99</c:v>
                </c:pt>
                <c:pt idx="7">
                  <c:v>49.96</c:v>
                </c:pt>
                <c:pt idx="8">
                  <c:v>46.52</c:v>
                </c:pt>
                <c:pt idx="9">
                  <c:v>43.02</c:v>
                </c:pt>
                <c:pt idx="10">
                  <c:v>41.4</c:v>
                </c:pt>
                <c:pt idx="11">
                  <c:v>37.880000000000003</c:v>
                </c:pt>
                <c:pt idx="12">
                  <c:v>35</c:v>
                </c:pt>
                <c:pt idx="13">
                  <c:v>33.47</c:v>
                </c:pt>
                <c:pt idx="14">
                  <c:v>31.07</c:v>
                </c:pt>
                <c:pt idx="15">
                  <c:v>24.87</c:v>
                </c:pt>
                <c:pt idx="16">
                  <c:v>22.28</c:v>
                </c:pt>
                <c:pt idx="17">
                  <c:v>23.53</c:v>
                </c:pt>
                <c:pt idx="18">
                  <c:v>20.79</c:v>
                </c:pt>
                <c:pt idx="19">
                  <c:v>18.510000000000002</c:v>
                </c:pt>
                <c:pt idx="20">
                  <c:v>16.84</c:v>
                </c:pt>
                <c:pt idx="21">
                  <c:v>14.54</c:v>
                </c:pt>
                <c:pt idx="22">
                  <c:v>13.32</c:v>
                </c:pt>
                <c:pt idx="23">
                  <c:v>10.23</c:v>
                </c:pt>
                <c:pt idx="24">
                  <c:v>9</c:v>
                </c:pt>
                <c:pt idx="25">
                  <c:v>8.15</c:v>
                </c:pt>
                <c:pt idx="2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8-4DA4-9F3E-0473D5E71215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Standard Deviation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Sheet1!$A$5:$A$31</c:f>
              <c:strCache>
                <c:ptCount val="27"/>
                <c:pt idx="0">
                  <c:v>1088x1920</c:v>
                </c:pt>
                <c:pt idx="1">
                  <c:v>1056x1856</c:v>
                </c:pt>
                <c:pt idx="2">
                  <c:v>1024x1792</c:v>
                </c:pt>
                <c:pt idx="3">
                  <c:v>992x1792</c:v>
                </c:pt>
                <c:pt idx="4">
                  <c:v>960x1664</c:v>
                </c:pt>
                <c:pt idx="5">
                  <c:v>928x1600</c:v>
                </c:pt>
                <c:pt idx="6">
                  <c:v>864x1536</c:v>
                </c:pt>
                <c:pt idx="7">
                  <c:v>832x1472</c:v>
                </c:pt>
                <c:pt idx="8">
                  <c:v>800x1408</c:v>
                </c:pt>
                <c:pt idx="9">
                  <c:v>768x1344</c:v>
                </c:pt>
                <c:pt idx="10">
                  <c:v>736x1280</c:v>
                </c:pt>
                <c:pt idx="11">
                  <c:v>704x1216</c:v>
                </c:pt>
                <c:pt idx="12">
                  <c:v>672x1152</c:v>
                </c:pt>
                <c:pt idx="13">
                  <c:v>640x1088</c:v>
                </c:pt>
                <c:pt idx="14">
                  <c:v>600x1024</c:v>
                </c:pt>
                <c:pt idx="15">
                  <c:v>608x960</c:v>
                </c:pt>
                <c:pt idx="16">
                  <c:v>576x896</c:v>
                </c:pt>
                <c:pt idx="17">
                  <c:v>544x832</c:v>
                </c:pt>
                <c:pt idx="18">
                  <c:v>512x768</c:v>
                </c:pt>
                <c:pt idx="19">
                  <c:v>480x704</c:v>
                </c:pt>
                <c:pt idx="20">
                  <c:v>448x640</c:v>
                </c:pt>
                <c:pt idx="21">
                  <c:v>416x576</c:v>
                </c:pt>
                <c:pt idx="22">
                  <c:v>384x512</c:v>
                </c:pt>
                <c:pt idx="23">
                  <c:v>352x448</c:v>
                </c:pt>
                <c:pt idx="24">
                  <c:v>320x384</c:v>
                </c:pt>
                <c:pt idx="25">
                  <c:v>228x320</c:v>
                </c:pt>
                <c:pt idx="26">
                  <c:v>256x256</c:v>
                </c:pt>
              </c:strCache>
            </c:strRef>
          </c:cat>
          <c:val>
            <c:numRef>
              <c:f>Sheet1!$C$5:$C$31</c:f>
              <c:numCache>
                <c:formatCode>General</c:formatCode>
                <c:ptCount val="27"/>
              </c:numCache>
            </c:numRef>
          </c:val>
          <c:extLst>
            <c:ext xmlns:c16="http://schemas.microsoft.com/office/drawing/2014/chart" uri="{C3380CC4-5D6E-409C-BE32-E72D297353CC}">
              <c16:uniqueId val="{00000000-FB73-41BE-B323-A2A48015DB1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25715360"/>
        <c:axId val="425716608"/>
      </c:barChart>
      <c:catAx>
        <c:axId val="425715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Image size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6608"/>
        <c:crosses val="autoZero"/>
        <c:auto val="1"/>
        <c:lblAlgn val="ctr"/>
        <c:lblOffset val="100"/>
        <c:noMultiLvlLbl val="0"/>
      </c:catAx>
      <c:valAx>
        <c:axId val="42571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Execution time (</a:t>
                </a:r>
                <a:r>
                  <a:rPr lang="en-US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ms</a:t>
                </a: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) </a:t>
                </a:r>
                <a:endParaRPr lang="ko-KR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1536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70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6E78C-6F24-4C47-8404-8F319E51B92F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5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702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EE1C-692C-4CC6-A2F1-3935922D1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Tx/>
              <a:buAutoNum type="arabicPeriod"/>
            </a:pP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52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결합을 하면 다음과 같이 되는데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크게 </a:t>
            </a:r>
            <a:r>
              <a:rPr kumimoji="1" lang="en-US" altLang="ko-KR" sz="1200" b="0" dirty="0">
                <a:latin typeface="+mn-lt"/>
              </a:rPr>
              <a:t>Image merge</a:t>
            </a:r>
            <a:r>
              <a:rPr kumimoji="1" lang="ko-KR" altLang="en-US" sz="1200" b="0" dirty="0">
                <a:latin typeface="+mn-lt"/>
              </a:rPr>
              <a:t>기법이 포함된 </a:t>
            </a:r>
            <a:r>
              <a:rPr kumimoji="1" lang="en-US" altLang="ko-KR" sz="1200" b="1" dirty="0" err="1">
                <a:latin typeface="+mn-lt"/>
              </a:rPr>
              <a:t>RoI</a:t>
            </a:r>
            <a:r>
              <a:rPr kumimoji="1" lang="en-US" altLang="ko-KR" sz="1200" b="1" dirty="0">
                <a:latin typeface="+mn-lt"/>
              </a:rPr>
              <a:t> localization </a:t>
            </a:r>
            <a:r>
              <a:rPr kumimoji="1" lang="ko-KR" altLang="en-US" sz="1200" b="0" dirty="0">
                <a:latin typeface="+mn-lt"/>
              </a:rPr>
              <a:t>방식과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이를 활용하여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하여 </a:t>
            </a:r>
            <a:r>
              <a:rPr kumimoji="1" lang="en-US" altLang="ko-KR" sz="1200" b="0" dirty="0">
                <a:latin typeface="+mn-lt"/>
              </a:rPr>
              <a:t>detection </a:t>
            </a:r>
            <a:r>
              <a:rPr kumimoji="1" lang="ko-KR" altLang="en-US" sz="1200" b="0" dirty="0">
                <a:latin typeface="+mn-lt"/>
              </a:rPr>
              <a:t>을 진행하는 </a:t>
            </a:r>
            <a:r>
              <a:rPr kumimoji="1" lang="en-US" altLang="ko-KR" sz="1200" b="1" dirty="0">
                <a:latin typeface="+mn-lt"/>
              </a:rPr>
              <a:t>Patching and detection </a:t>
            </a:r>
            <a:r>
              <a:rPr kumimoji="1" lang="en-US" altLang="ko-KR" sz="1200" b="1" dirty="0" err="1">
                <a:latin typeface="+mn-lt"/>
              </a:rPr>
              <a:t>modul</a:t>
            </a:r>
            <a:r>
              <a:rPr kumimoji="1" lang="ko-KR" altLang="en-US" sz="1200" b="0" dirty="0">
                <a:latin typeface="+mn-lt"/>
              </a:rPr>
              <a:t>로 구성되어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여기에 추가적으로 </a:t>
            </a:r>
            <a:r>
              <a:rPr kumimoji="1" lang="en-US" altLang="ko-KR" sz="1200" b="0" dirty="0">
                <a:latin typeface="+mn-lt"/>
              </a:rPr>
              <a:t>timely constraints</a:t>
            </a:r>
            <a:r>
              <a:rPr kumimoji="1" lang="ko-KR" altLang="en-US" sz="1200" b="0" dirty="0">
                <a:latin typeface="+mn-lt"/>
              </a:rPr>
              <a:t>를 맞추기 위해서 </a:t>
            </a:r>
            <a:r>
              <a:rPr kumimoji="1" lang="en-US" altLang="ko-KR" sz="1200" b="0" dirty="0">
                <a:latin typeface="+mn-lt"/>
              </a:rPr>
              <a:t>Decision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Module</a:t>
            </a:r>
            <a:r>
              <a:rPr kumimoji="1" lang="ko-KR" altLang="en-US" sz="1200" b="0" dirty="0">
                <a:latin typeface="+mn-lt"/>
              </a:rPr>
              <a:t>을 추가하여 가장 모델 </a:t>
            </a:r>
            <a:r>
              <a:rPr kumimoji="1" lang="en-US" altLang="ko-KR" sz="1200" b="0" dirty="0">
                <a:latin typeface="+mn-lt"/>
              </a:rPr>
              <a:t>inference time</a:t>
            </a:r>
            <a:r>
              <a:rPr kumimoji="1" lang="ko-KR" altLang="en-US" sz="1200" b="0" dirty="0">
                <a:latin typeface="+mn-lt"/>
              </a:rPr>
              <a:t>에 영향을 많이 미치는 </a:t>
            </a:r>
            <a:r>
              <a:rPr kumimoji="1" lang="en-US" altLang="ko-KR" sz="1200" b="0" dirty="0">
                <a:latin typeface="+mn-lt"/>
              </a:rPr>
              <a:t>Merge</a:t>
            </a:r>
            <a:r>
              <a:rPr kumimoji="1" lang="ko-KR" altLang="en-US" sz="1200" b="0" dirty="0">
                <a:latin typeface="+mn-lt"/>
              </a:rPr>
              <a:t>의 사이즈 값과 </a:t>
            </a:r>
            <a:r>
              <a:rPr kumimoji="1" lang="en-US" altLang="ko-KR" sz="1200" b="0" dirty="0">
                <a:latin typeface="+mn-lt"/>
              </a:rPr>
              <a:t>Patching</a:t>
            </a:r>
            <a:r>
              <a:rPr kumimoji="1" lang="ko-KR" altLang="en-US" sz="1200" b="0" dirty="0">
                <a:latin typeface="+mn-lt"/>
              </a:rPr>
              <a:t>이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된 이미지의 사이즈를 </a:t>
            </a:r>
            <a:r>
              <a:rPr kumimoji="1" lang="en-US" altLang="ko-KR" sz="1200" b="0" dirty="0" err="1">
                <a:latin typeface="+mn-lt"/>
              </a:rPr>
              <a:t>deadlin</a:t>
            </a:r>
            <a:r>
              <a:rPr kumimoji="1" lang="ko-KR" altLang="en-US" sz="1200" b="0" dirty="0">
                <a:latin typeface="+mn-lt"/>
              </a:rPr>
              <a:t>에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따라 조절하도록 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 이와 같이 </a:t>
            </a:r>
            <a:r>
              <a:rPr kumimoji="1" lang="en-US" altLang="ko-KR" sz="1200" b="0" dirty="0">
                <a:latin typeface="+mn-lt"/>
              </a:rPr>
              <a:t>Merge Size</a:t>
            </a:r>
            <a:r>
              <a:rPr kumimoji="1" lang="ko-KR" altLang="en-US" sz="1200" b="0" dirty="0">
                <a:latin typeface="+mn-lt"/>
              </a:rPr>
              <a:t>와 </a:t>
            </a:r>
            <a:r>
              <a:rPr kumimoji="1" lang="en-US" altLang="ko-KR" sz="1200" b="0" dirty="0" err="1">
                <a:latin typeface="+mn-lt"/>
              </a:rPr>
              <a:t>canavas</a:t>
            </a:r>
            <a:r>
              <a:rPr kumimoji="1" lang="en-US" altLang="ko-KR" sz="1200" b="0" dirty="0">
                <a:latin typeface="+mn-lt"/>
              </a:rPr>
              <a:t> size</a:t>
            </a:r>
            <a:r>
              <a:rPr kumimoji="1" lang="ko-KR" altLang="en-US" sz="1200" b="0" dirty="0">
                <a:latin typeface="+mn-lt"/>
              </a:rPr>
              <a:t>를 설정함으로써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가능하도록 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6489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따라서 그 결과 </a:t>
            </a:r>
            <a:r>
              <a:rPr lang="en-US" altLang="ko-KR" dirty="0"/>
              <a:t>Decision module </a:t>
            </a:r>
            <a:r>
              <a:rPr lang="ko-KR" altLang="en-US" dirty="0"/>
              <a:t>후 </a:t>
            </a:r>
            <a:r>
              <a:rPr lang="en-US" altLang="ko-KR" dirty="0" err="1"/>
              <a:t>roidetection</a:t>
            </a:r>
            <a:r>
              <a:rPr lang="en-US" altLang="ko-KR" dirty="0"/>
              <a:t>, image patching </a:t>
            </a:r>
            <a:r>
              <a:rPr lang="ko-KR" altLang="en-US" dirty="0"/>
              <a:t>후 </a:t>
            </a:r>
            <a:r>
              <a:rPr lang="en-US" altLang="ko-KR" dirty="0"/>
              <a:t>detection</a:t>
            </a:r>
            <a:r>
              <a:rPr lang="ko-KR" altLang="en-US" dirty="0"/>
              <a:t>을 진행하는 모델이 탄생하였다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3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EE1C-692C-4CC6-A2F1-3935922D1E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73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112324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1344-1536(100)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1600-1280(120)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맑은 고딕" panose="020B0503020000020004" pitchFamily="50" charset="-127"/>
              </a:rPr>
              <a:t>1600-1664</a:t>
            </a:r>
            <a:r>
              <a:rPr lang="ko-KR" altLang="en-US" dirty="0"/>
              <a:t> </a:t>
            </a:r>
            <a:r>
              <a:rPr lang="en-US" altLang="ko-KR" dirty="0"/>
              <a:t>(140)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optimal</a:t>
            </a:r>
            <a:r>
              <a:rPr kumimoji="1" lang="ko-KR" altLang="en-US" sz="1200" b="0" dirty="0">
                <a:latin typeface="+mn-lt"/>
              </a:rPr>
              <a:t> 한 </a:t>
            </a:r>
            <a:r>
              <a:rPr kumimoji="1" lang="en-US" altLang="ko-KR" sz="1200" b="0" dirty="0">
                <a:latin typeface="+mn-lt"/>
              </a:rPr>
              <a:t>batching </a:t>
            </a:r>
            <a:r>
              <a:rPr kumimoji="1" lang="ko-KR" altLang="en-US" sz="1200" b="0" dirty="0">
                <a:latin typeface="+mn-lt"/>
              </a:rPr>
              <a:t>값이 있는데 우리 기준이 되는 개수로는 </a:t>
            </a:r>
            <a:r>
              <a:rPr kumimoji="1" lang="en-US" altLang="ko-KR" sz="1200" b="0" dirty="0">
                <a:latin typeface="+mn-lt"/>
              </a:rPr>
              <a:t>optimal </a:t>
            </a:r>
            <a:r>
              <a:rPr kumimoji="1" lang="ko-KR" altLang="en-US" sz="1200" b="0" dirty="0">
                <a:latin typeface="+mn-lt"/>
              </a:rPr>
              <a:t>하지 못하다는 것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0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54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752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Fps requirement/ deadline</a:t>
            </a:r>
            <a:r>
              <a:rPr kumimoji="1" lang="ko-KR" altLang="en-US" sz="1200" b="0" dirty="0">
                <a:latin typeface="+mn-lt"/>
              </a:rPr>
              <a:t>을 결정할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42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>
                <a:latin typeface="+mn-lt"/>
              </a:rPr>
              <a:t>Fps requirement/ deadline</a:t>
            </a:r>
            <a:r>
              <a:rPr kumimoji="1" lang="ko-KR" altLang="en-US" sz="1200" b="0">
                <a:latin typeface="+mn-lt"/>
              </a:rPr>
              <a:t>을 결정할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134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Number of objects over 50%</a:t>
            </a:r>
            <a:r>
              <a:rPr kumimoji="1" lang="ko-KR" altLang="en-US" sz="1200" b="0" dirty="0">
                <a:latin typeface="+mn-lt"/>
              </a:rPr>
              <a:t>가 되더라도 </a:t>
            </a:r>
            <a:r>
              <a:rPr kumimoji="1" lang="en-US" altLang="ko-KR" sz="1200" b="0" dirty="0">
                <a:latin typeface="+mn-lt"/>
              </a:rPr>
              <a:t>execution time </a:t>
            </a:r>
            <a:r>
              <a:rPr kumimoji="1" lang="ko-KR" altLang="en-US" sz="1200" b="0" dirty="0">
                <a:latin typeface="+mn-lt"/>
              </a:rPr>
              <a:t>증가 정도가 </a:t>
            </a:r>
            <a:r>
              <a:rPr kumimoji="1" lang="en-US" altLang="ko-KR" sz="1200" b="0" dirty="0">
                <a:latin typeface="+mn-lt"/>
              </a:rPr>
              <a:t>~ </a:t>
            </a:r>
            <a:r>
              <a:rPr kumimoji="1" lang="ko-KR" altLang="en-US" sz="1200" b="0" dirty="0">
                <a:latin typeface="+mn-lt"/>
              </a:rPr>
              <a:t>밖에 되지 않더라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그리 </a:t>
            </a:r>
            <a:r>
              <a:rPr kumimoji="1" lang="en-US" altLang="ko-KR" sz="1200" b="0" dirty="0">
                <a:latin typeface="+mn-lt"/>
              </a:rPr>
              <a:t>patching overhead</a:t>
            </a:r>
            <a:r>
              <a:rPr kumimoji="1" lang="ko-KR" altLang="en-US" sz="1200" b="0" dirty="0">
                <a:latin typeface="+mn-lt"/>
              </a:rPr>
              <a:t>가 크지 않다는 </a:t>
            </a:r>
            <a:r>
              <a:rPr kumimoji="1" lang="ko-KR" altLang="en-US" sz="1200" b="0" dirty="0" err="1">
                <a:latin typeface="+mn-lt"/>
              </a:rPr>
              <a:t>것보이기</a:t>
            </a:r>
            <a:r>
              <a:rPr kumimoji="1" lang="en-US" altLang="ko-KR" sz="1200" b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09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ko-KR" altLang="en-US" sz="1200" b="0" dirty="0">
                <a:latin typeface="+mn-lt"/>
              </a:rPr>
              <a:t>의 발전으로 많은 </a:t>
            </a:r>
            <a:r>
              <a:rPr kumimoji="1" lang="en-US" altLang="ko-KR" sz="1200" b="0" dirty="0">
                <a:latin typeface="+mn-lt"/>
              </a:rPr>
              <a:t>AV</a:t>
            </a:r>
            <a:r>
              <a:rPr kumimoji="1" lang="ko-KR" altLang="en-US" sz="1200" b="0" dirty="0">
                <a:latin typeface="+mn-lt"/>
              </a:rPr>
              <a:t>에 </a:t>
            </a:r>
            <a:r>
              <a:rPr kumimoji="1" lang="en-US" altLang="ko-KR" sz="1200" b="0" dirty="0">
                <a:latin typeface="+mn-lt"/>
              </a:rPr>
              <a:t>DNN based object detection</a:t>
            </a:r>
            <a:r>
              <a:rPr kumimoji="1" lang="ko-KR" altLang="en-US" sz="1200" b="0" dirty="0">
                <a:latin typeface="+mn-lt"/>
              </a:rPr>
              <a:t>에 적용되고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Real time object detection task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en-US" altLang="ko-KR" sz="1200" b="0" dirty="0">
                <a:latin typeface="+mn-lt"/>
              </a:rPr>
              <a:t>AV</a:t>
            </a:r>
            <a:r>
              <a:rPr kumimoji="1" lang="ko-KR" altLang="en-US" sz="1200" b="0" dirty="0">
                <a:latin typeface="+mn-lt"/>
              </a:rPr>
              <a:t>의 안전을 보장하는데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굉장히 중요하다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그리고 최근에는 기존의 </a:t>
            </a:r>
            <a:r>
              <a:rPr kumimoji="1" lang="en-US" altLang="ko-KR" sz="1200" b="0" dirty="0">
                <a:latin typeface="+mn-lt"/>
              </a:rPr>
              <a:t>traditional object detection</a:t>
            </a:r>
            <a:r>
              <a:rPr kumimoji="1" lang="ko-KR" altLang="en-US" sz="1200" b="0" dirty="0">
                <a:latin typeface="+mn-lt"/>
              </a:rPr>
              <a:t>을 넘어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여러 대의 카메라를 활용하는 </a:t>
            </a:r>
            <a:r>
              <a:rPr kumimoji="1" lang="en-US" altLang="ko-KR" sz="1200" b="0" dirty="0">
                <a:latin typeface="+mn-lt"/>
              </a:rPr>
              <a:t>multi camera object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 err="1">
                <a:latin typeface="+mn-lt"/>
              </a:rPr>
              <a:t>detectio</a:t>
            </a:r>
            <a:r>
              <a:rPr kumimoji="1" lang="ko-KR" altLang="en-US" sz="1200" b="0" dirty="0">
                <a:latin typeface="+mn-lt"/>
              </a:rPr>
              <a:t>을 통하여 주변의 환경을 파악한다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2444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3745140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4654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deadline miss ratio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Classification accuracy 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sz="1200" b="0" dirty="0">
                <a:latin typeface="+mn-lt"/>
              </a:rPr>
              <a:t>Breakdown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latency of patching framework </a:t>
            </a:r>
          </a:p>
        </p:txBody>
      </p:sp>
    </p:spTree>
    <p:extLst>
      <p:ext uri="{BB962C8B-B14F-4D97-AF65-F5344CB8AC3E}">
        <p14:creationId xmlns:p14="http://schemas.microsoft.com/office/powerpoint/2010/main" val="3009372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491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객체 인식 </a:t>
            </a:r>
            <a:r>
              <a:rPr kumimoji="1" lang="en-US" altLang="ko-KR" sz="1200" b="0" dirty="0">
                <a:latin typeface="+mn-lt"/>
              </a:rPr>
              <a:t>task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en-US" altLang="ko-KR" sz="1200" b="0" dirty="0">
                <a:latin typeface="+mn-lt"/>
              </a:rPr>
              <a:t>yolo</a:t>
            </a:r>
            <a:r>
              <a:rPr kumimoji="1" lang="ko-KR" altLang="en-US" sz="1200" b="0" dirty="0">
                <a:latin typeface="+mn-lt"/>
              </a:rPr>
              <a:t>와 같은 </a:t>
            </a:r>
            <a:r>
              <a:rPr kumimoji="1" lang="en-US" altLang="ko-KR" sz="1200" b="0" dirty="0">
                <a:latin typeface="+mn-lt"/>
              </a:rPr>
              <a:t>model </a:t>
            </a:r>
            <a:r>
              <a:rPr kumimoji="1" lang="ko-KR" altLang="en-US" sz="1200" b="0" dirty="0">
                <a:latin typeface="+mn-lt"/>
              </a:rPr>
              <a:t>기반으로 사용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여러 </a:t>
            </a:r>
            <a:r>
              <a:rPr kumimoji="1" lang="en-US" altLang="ko-KR" sz="1200" b="0" dirty="0" err="1">
                <a:latin typeface="+mn-lt"/>
              </a:rPr>
              <a:t>dnn</a:t>
            </a:r>
            <a:r>
              <a:rPr kumimoji="1" lang="en-US" altLang="ko-KR" sz="1200" b="0" dirty="0">
                <a:latin typeface="+mn-lt"/>
              </a:rPr>
              <a:t> task</a:t>
            </a:r>
            <a:r>
              <a:rPr kumimoji="1" lang="ko-KR" altLang="en-US" sz="1200" b="0" dirty="0">
                <a:latin typeface="+mn-lt"/>
              </a:rPr>
              <a:t>는 </a:t>
            </a:r>
            <a:r>
              <a:rPr kumimoji="1" lang="ko-KR" altLang="en-US" dirty="0"/>
              <a:t>임베디드 컴퓨팅 환경에서 </a:t>
            </a:r>
            <a:r>
              <a:rPr kumimoji="1" lang="en-US" altLang="ko-KR" dirty="0" err="1"/>
              <a:t>resourc</a:t>
            </a:r>
            <a:r>
              <a:rPr kumimoji="1" lang="ko-KR" altLang="en-US" dirty="0"/>
              <a:t>를 공유하며 수행된다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이러한 환경에서 안전을 보장하기 위해서는 </a:t>
            </a:r>
            <a:r>
              <a:rPr kumimoji="1" lang="en-US" altLang="ko-KR" sz="1200" b="0" dirty="0">
                <a:latin typeface="+mn-lt"/>
              </a:rPr>
              <a:t>Object detection task</a:t>
            </a:r>
            <a:r>
              <a:rPr kumimoji="1" lang="ko-KR" altLang="en-US" sz="1200" b="0" dirty="0">
                <a:latin typeface="+mn-lt"/>
              </a:rPr>
              <a:t>의  </a:t>
            </a:r>
            <a:r>
              <a:rPr kumimoji="1" lang="en-US" altLang="ko-KR" sz="1200" b="0" dirty="0">
                <a:latin typeface="+mn-lt"/>
              </a:rPr>
              <a:t>inference time</a:t>
            </a:r>
            <a:r>
              <a:rPr kumimoji="1" lang="ko-KR" altLang="en-US" sz="1200" b="0" dirty="0">
                <a:latin typeface="+mn-lt"/>
              </a:rPr>
              <a:t>을 제공하는 것이 중요하다 </a:t>
            </a: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344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많이 쓰이고 활용된다 </a:t>
            </a:r>
            <a:r>
              <a:rPr kumimoji="1" lang="en-US" altLang="ko-KR" sz="1200" b="0" dirty="0">
                <a:latin typeface="+mn-lt"/>
              </a:rPr>
              <a:t>use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case</a:t>
            </a:r>
            <a:r>
              <a:rPr kumimoji="1" lang="ko-KR" altLang="en-US" sz="1200" b="0" dirty="0">
                <a:latin typeface="+mn-lt"/>
              </a:rPr>
              <a:t>들이 많이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차량</a:t>
            </a:r>
            <a:r>
              <a:rPr kumimoji="1" lang="en-US" altLang="ko-KR" sz="1200" b="0" dirty="0">
                <a:latin typeface="+mn-lt"/>
              </a:rPr>
              <a:t>, CCTV, drone</a:t>
            </a:r>
            <a:r>
              <a:rPr kumimoji="1" lang="ko-KR" altLang="en-US" sz="1200" b="0" dirty="0">
                <a:latin typeface="+mn-lt"/>
              </a:rPr>
              <a:t>에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다양하게 적용이 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우리 삶에 많은 부분을 차지하고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710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그런데 이런 </a:t>
            </a:r>
            <a:r>
              <a:rPr kumimoji="1" lang="en-US" altLang="ko-KR" sz="1200" b="0" dirty="0">
                <a:latin typeface="+mn-lt"/>
              </a:rPr>
              <a:t>multicamera object detection </a:t>
            </a:r>
            <a:r>
              <a:rPr kumimoji="1" lang="ko-KR" altLang="en-US" sz="1200" b="0" dirty="0">
                <a:latin typeface="+mn-lt"/>
              </a:rPr>
              <a:t>같은 경우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Multi camera </a:t>
            </a:r>
            <a:r>
              <a:rPr kumimoji="1" lang="en-US" altLang="ko-KR" sz="1200" b="0" dirty="0" err="1">
                <a:latin typeface="+mn-lt"/>
              </a:rPr>
              <a:t>objectr</a:t>
            </a:r>
            <a:r>
              <a:rPr kumimoji="1" lang="en-US" altLang="ko-KR" sz="1200" b="0" dirty="0">
                <a:latin typeface="+mn-lt"/>
              </a:rPr>
              <a:t> detection</a:t>
            </a:r>
            <a:r>
              <a:rPr kumimoji="1" lang="ko-KR" altLang="en-US" sz="1200" b="0" dirty="0">
                <a:latin typeface="+mn-lt"/>
              </a:rPr>
              <a:t>의 경우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지켜지지 않는 경우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심각한 사고로 이어질 수도 있다</a:t>
            </a:r>
            <a:r>
              <a:rPr kumimoji="1" lang="en-US" altLang="ko-KR" sz="1200" b="0" dirty="0">
                <a:latin typeface="+mn-lt"/>
              </a:rPr>
              <a:t>.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timely inference</a:t>
            </a:r>
            <a:r>
              <a:rPr kumimoji="1" lang="ko-KR" altLang="en-US" sz="1200" b="0" dirty="0">
                <a:latin typeface="+mn-lt"/>
              </a:rPr>
              <a:t>가 중요하다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040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dirty="0">
                <a:latin typeface="+mn-lt"/>
              </a:rPr>
              <a:t>그런데 </a:t>
            </a:r>
            <a:r>
              <a:rPr kumimoji="1" lang="en-US" altLang="ko-KR" sz="800" b="0" dirty="0">
                <a:latin typeface="+mn-lt"/>
              </a:rPr>
              <a:t>current object </a:t>
            </a:r>
            <a:r>
              <a:rPr kumimoji="1" lang="en-US" altLang="ko-KR" sz="800" b="0" dirty="0" err="1">
                <a:latin typeface="+mn-lt"/>
              </a:rPr>
              <a:t>detectio</a:t>
            </a:r>
            <a:r>
              <a:rPr kumimoji="1" lang="ko-KR" altLang="en-US" sz="800" b="0" dirty="0">
                <a:latin typeface="+mn-lt"/>
              </a:rPr>
              <a:t>은 이러한 특성을 가지고 있어서 </a:t>
            </a:r>
            <a:endParaRPr kumimoji="1" lang="en-US" altLang="ko-KR" sz="8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dirty="0">
                <a:latin typeface="+mn-lt"/>
              </a:rPr>
              <a:t>Multi camera object detection timely inference</a:t>
            </a:r>
            <a:r>
              <a:rPr kumimoji="1" lang="ko-KR" altLang="en-US" sz="800" b="0" dirty="0">
                <a:latin typeface="+mn-lt"/>
              </a:rPr>
              <a:t>가 </a:t>
            </a:r>
            <a:r>
              <a:rPr kumimoji="1" lang="en-US" altLang="ko-KR" sz="800" b="0" dirty="0">
                <a:latin typeface="+mn-lt"/>
              </a:rPr>
              <a:t>Traditional </a:t>
            </a:r>
            <a:r>
              <a:rPr kumimoji="1" lang="ko-KR" altLang="en-US" sz="800" b="0" dirty="0">
                <a:latin typeface="+mn-lt"/>
              </a:rPr>
              <a:t>방식으로는 어렵다</a:t>
            </a:r>
            <a:r>
              <a:rPr kumimoji="1" lang="en-US" altLang="ko-KR" sz="8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Single computation cycle</a:t>
            </a:r>
            <a:r>
              <a:rPr kumimoji="1" lang="ko-KR" altLang="en-US" sz="600" b="0" dirty="0">
                <a:latin typeface="+mn-lt"/>
              </a:rPr>
              <a:t>에 한번의 이미지만을 </a:t>
            </a:r>
            <a:r>
              <a:rPr kumimoji="1" lang="en-US" altLang="ko-KR" sz="600" b="0" dirty="0">
                <a:latin typeface="+mn-lt"/>
              </a:rPr>
              <a:t>process </a:t>
            </a:r>
            <a:r>
              <a:rPr kumimoji="1" lang="ko-KR" altLang="en-US" sz="600" b="0" dirty="0">
                <a:latin typeface="+mn-lt"/>
              </a:rPr>
              <a:t>한다</a:t>
            </a:r>
            <a:r>
              <a:rPr kumimoji="1" lang="en-US" altLang="ko-KR" sz="6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(merge)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dirty="0">
                <a:latin typeface="+mn-lt"/>
              </a:rPr>
              <a:t>(patch) </a:t>
            </a:r>
          </a:p>
        </p:txBody>
      </p:sp>
    </p:spTree>
    <p:extLst>
      <p:ext uri="{BB962C8B-B14F-4D97-AF65-F5344CB8AC3E}">
        <p14:creationId xmlns:p14="http://schemas.microsoft.com/office/powerpoint/2010/main" val="390638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1. Image merge</a:t>
            </a:r>
            <a:r>
              <a:rPr kumimoji="1" lang="ko-KR" altLang="en-US" sz="1200" b="0" dirty="0">
                <a:latin typeface="+mn-lt"/>
              </a:rPr>
              <a:t>를 활용하여 </a:t>
            </a:r>
            <a:r>
              <a:rPr kumimoji="1" lang="en-US" altLang="ko-KR" sz="1200" b="0" dirty="0">
                <a:latin typeface="+mn-lt"/>
              </a:rPr>
              <a:t>resource </a:t>
            </a:r>
            <a:r>
              <a:rPr kumimoji="1" lang="en-US" altLang="ko-KR" sz="1200" b="0" dirty="0" err="1">
                <a:latin typeface="+mn-lt"/>
              </a:rPr>
              <a:t>utilizatio</a:t>
            </a:r>
            <a:r>
              <a:rPr kumimoji="1" lang="ko-KR" altLang="en-US" sz="1200" b="0" dirty="0">
                <a:latin typeface="+mn-lt"/>
              </a:rPr>
              <a:t>을 해결하면서도 여러 이미지를 동시에 해결할 수 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2. patch</a:t>
            </a:r>
            <a:r>
              <a:rPr kumimoji="1" lang="ko-KR" altLang="en-US" sz="1200" b="0" dirty="0">
                <a:latin typeface="+mn-lt"/>
              </a:rPr>
              <a:t>와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같은 </a:t>
            </a:r>
            <a:r>
              <a:rPr kumimoji="1" lang="en-US" altLang="ko-KR" sz="1200" b="0" dirty="0">
                <a:latin typeface="+mn-lt"/>
              </a:rPr>
              <a:t>computation saving framework</a:t>
            </a:r>
            <a:r>
              <a:rPr kumimoji="1" lang="ko-KR" altLang="en-US" sz="1200" b="0" dirty="0">
                <a:latin typeface="+mn-lt"/>
              </a:rPr>
              <a:t>를 활용하여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criticality</a:t>
            </a:r>
            <a:r>
              <a:rPr kumimoji="1" lang="ko-KR" altLang="en-US" sz="1200" b="0" dirty="0">
                <a:latin typeface="+mn-lt"/>
              </a:rPr>
              <a:t>를 고려하면서 </a:t>
            </a:r>
            <a:r>
              <a:rPr kumimoji="1" lang="en-US" altLang="ko-KR" sz="1200" b="0" dirty="0">
                <a:latin typeface="+mn-lt"/>
              </a:rPr>
              <a:t>computation</a:t>
            </a:r>
            <a:r>
              <a:rPr kumimoji="1" lang="ko-KR" altLang="en-US" sz="1200" b="0" dirty="0">
                <a:latin typeface="+mn-lt"/>
              </a:rPr>
              <a:t>을 줄일 수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이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가지 기법을 활용하여 </a:t>
            </a:r>
            <a:r>
              <a:rPr kumimoji="1" lang="en-US" altLang="ko-KR" sz="1200" b="0" dirty="0" err="1">
                <a:latin typeface="+mn-lt"/>
              </a:rPr>
              <a:t>syste</a:t>
            </a:r>
            <a:r>
              <a:rPr kumimoji="1" lang="ko-KR" altLang="en-US" sz="1200" b="0" dirty="0">
                <a:latin typeface="+mn-lt"/>
              </a:rPr>
              <a:t>을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제안하여 </a:t>
            </a:r>
            <a:r>
              <a:rPr kumimoji="1" lang="en-US" altLang="ko-KR" sz="1200" b="0" dirty="0">
                <a:latin typeface="+mn-lt"/>
              </a:rPr>
              <a:t>multi camera object detection</a:t>
            </a:r>
            <a:r>
              <a:rPr kumimoji="1" lang="ko-KR" altLang="en-US" sz="1200" b="0" dirty="0">
                <a:latin typeface="+mn-lt"/>
              </a:rPr>
              <a:t> </a:t>
            </a:r>
            <a:r>
              <a:rPr kumimoji="1" lang="en-US" altLang="ko-KR" sz="1200" b="0" dirty="0">
                <a:latin typeface="+mn-lt"/>
              </a:rPr>
              <a:t>system</a:t>
            </a:r>
            <a:r>
              <a:rPr kumimoji="1" lang="ko-KR" altLang="en-US" sz="1200" b="0" dirty="0">
                <a:latin typeface="+mn-lt"/>
              </a:rPr>
              <a:t>의 안전성을 보장하는 것이 </a:t>
            </a:r>
            <a:r>
              <a:rPr kumimoji="1" lang="en-US" altLang="ko-KR" sz="1200" b="0" dirty="0">
                <a:latin typeface="+mn-lt"/>
              </a:rPr>
              <a:t>goal</a:t>
            </a:r>
            <a:r>
              <a:rPr kumimoji="1" lang="ko-KR" altLang="en-US" sz="1200" b="0" dirty="0">
                <a:latin typeface="+mn-lt"/>
              </a:rPr>
              <a:t>이다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이와 같은 접근을 가능하게 한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가지 </a:t>
            </a:r>
            <a:r>
              <a:rPr kumimoji="1" lang="en-US" altLang="ko-KR" sz="1200" b="0" dirty="0">
                <a:latin typeface="+mn-lt"/>
              </a:rPr>
              <a:t>observation.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440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Image merge </a:t>
            </a:r>
            <a:r>
              <a:rPr kumimoji="1" lang="ko-KR" altLang="en-US" sz="1200" b="0" dirty="0">
                <a:latin typeface="+mn-lt"/>
              </a:rPr>
              <a:t>같은 경우</a:t>
            </a:r>
            <a:r>
              <a:rPr kumimoji="1" lang="en-US" altLang="ko-KR" sz="1200" b="0" dirty="0">
                <a:latin typeface="+mn-lt"/>
              </a:rPr>
              <a:t>, traditional </a:t>
            </a:r>
            <a:r>
              <a:rPr kumimoji="1" lang="ko-KR" altLang="en-US" sz="1200" b="0" dirty="0">
                <a:latin typeface="+mn-lt"/>
              </a:rPr>
              <a:t>방식과 비교했을 때 </a:t>
            </a:r>
            <a:r>
              <a:rPr kumimoji="1" lang="en-US" altLang="ko-KR" sz="1200" b="0" dirty="0" err="1">
                <a:latin typeface="+mn-lt"/>
              </a:rPr>
              <a:t>resourc</a:t>
            </a:r>
            <a:r>
              <a:rPr kumimoji="1" lang="ko-KR" altLang="en-US" sz="1200" b="0" dirty="0">
                <a:latin typeface="+mn-lt"/>
              </a:rPr>
              <a:t>를 훨씬 많이 </a:t>
            </a:r>
            <a:r>
              <a:rPr kumimoji="1" lang="en-US" altLang="ko-KR" sz="1200" b="0" dirty="0" err="1">
                <a:latin typeface="+mn-lt"/>
              </a:rPr>
              <a:t>utiliz</a:t>
            </a:r>
            <a:r>
              <a:rPr kumimoji="1" lang="ko-KR" altLang="en-US" sz="1200" b="0" dirty="0">
                <a:latin typeface="+mn-lt"/>
              </a:rPr>
              <a:t>할 수 있다는 것을 확인할 수 </a:t>
            </a:r>
            <a:r>
              <a:rPr kumimoji="1" lang="ko-KR" altLang="en-US" sz="1200" b="0" dirty="0" err="1">
                <a:latin typeface="+mn-lt"/>
              </a:rPr>
              <a:t>있었따</a:t>
            </a:r>
            <a:r>
              <a:rPr kumimoji="1" lang="en-US" altLang="ko-KR" sz="1200" b="0" dirty="0">
                <a:latin typeface="+mn-lt"/>
              </a:rPr>
              <a:t>.</a:t>
            </a:r>
            <a:r>
              <a:rPr kumimoji="1" lang="ko-KR" altLang="en-US" sz="1200" b="0" dirty="0">
                <a:latin typeface="+mn-lt"/>
              </a:rPr>
              <a:t> </a:t>
            </a: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2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문제점을 해결하기 위해서 </a:t>
            </a:r>
            <a:r>
              <a:rPr kumimoji="1" lang="en-US" altLang="ko-KR" sz="1200" b="0" dirty="0">
                <a:latin typeface="+mn-lt"/>
              </a:rPr>
              <a:t>frame</a:t>
            </a:r>
            <a:r>
              <a:rPr kumimoji="1" lang="ko-KR" altLang="en-US" sz="1200" b="0" dirty="0">
                <a:latin typeface="+mn-lt"/>
              </a:rPr>
              <a:t>에서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특성을 활용하고자 한다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occupancy ratio</a:t>
            </a:r>
            <a:r>
              <a:rPr kumimoji="1" lang="ko-KR" altLang="en-US" sz="1200" b="0" dirty="0">
                <a:latin typeface="+mn-lt"/>
              </a:rPr>
              <a:t>를 측정한 결과</a:t>
            </a:r>
            <a:r>
              <a:rPr kumimoji="1" lang="en-US" altLang="ko-KR" sz="1200" b="0" dirty="0">
                <a:latin typeface="+mn-lt"/>
              </a:rPr>
              <a:t>, </a:t>
            </a:r>
            <a:r>
              <a:rPr kumimoji="1" lang="ko-KR" altLang="en-US" sz="1200" b="0" dirty="0">
                <a:latin typeface="+mn-lt"/>
              </a:rPr>
              <a:t>이미지에서 차지하는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ko-KR" altLang="en-US" sz="1200" b="0" dirty="0">
                <a:latin typeface="+mn-lt"/>
              </a:rPr>
              <a:t>의 비중이 </a:t>
            </a:r>
            <a:r>
              <a:rPr kumimoji="1" lang="en-US" altLang="ko-KR" sz="1200" b="0" dirty="0">
                <a:latin typeface="+mn-lt"/>
              </a:rPr>
              <a:t>50%</a:t>
            </a:r>
            <a:r>
              <a:rPr kumimoji="1" lang="ko-KR" altLang="en-US" sz="1200" b="0" dirty="0">
                <a:latin typeface="+mn-lt"/>
              </a:rPr>
              <a:t>도 차지하지 않는 경우가 </a:t>
            </a:r>
            <a:r>
              <a:rPr kumimoji="1" lang="en-US" altLang="ko-KR" sz="1200" b="0" dirty="0">
                <a:latin typeface="+mn-lt"/>
              </a:rPr>
              <a:t>dataset</a:t>
            </a:r>
            <a:r>
              <a:rPr kumimoji="1" lang="ko-KR" altLang="en-US" sz="1200" b="0" dirty="0">
                <a:latin typeface="+mn-lt"/>
              </a:rPr>
              <a:t>의 </a:t>
            </a:r>
            <a:r>
              <a:rPr kumimoji="1" lang="en-US" altLang="ko-KR" sz="1200" b="0" dirty="0">
                <a:latin typeface="+mn-lt"/>
              </a:rPr>
              <a:t>77%</a:t>
            </a:r>
            <a:r>
              <a:rPr kumimoji="1" lang="ko-KR" altLang="en-US" sz="1200" b="0" dirty="0">
                <a:latin typeface="+mn-lt"/>
              </a:rPr>
              <a:t>나</a:t>
            </a:r>
            <a:r>
              <a:rPr kumimoji="1" lang="en-US" altLang="ko-KR" sz="1200" b="0" dirty="0">
                <a:latin typeface="+mn-lt"/>
              </a:rPr>
              <a:t> </a:t>
            </a:r>
            <a:r>
              <a:rPr kumimoji="1" lang="ko-KR" altLang="en-US" sz="1200" b="0" dirty="0">
                <a:latin typeface="+mn-lt"/>
              </a:rPr>
              <a:t>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220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이 두가지 기법을 활용하려다 보니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문제가 있었다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Merge </a:t>
            </a:r>
            <a:r>
              <a:rPr kumimoji="1" lang="ko-KR" altLang="en-US" sz="1200" b="0" dirty="0">
                <a:latin typeface="+mn-lt"/>
              </a:rPr>
              <a:t>같은 경우 </a:t>
            </a:r>
            <a:r>
              <a:rPr kumimoji="1" lang="en-US" altLang="ko-KR" sz="1200" b="0" dirty="0">
                <a:latin typeface="+mn-lt"/>
              </a:rPr>
              <a:t>resource </a:t>
            </a:r>
            <a:r>
              <a:rPr kumimoji="1" lang="en-US" altLang="ko-KR" sz="1200" b="0" dirty="0" err="1">
                <a:latin typeface="+mn-lt"/>
              </a:rPr>
              <a:t>utilizatio</a:t>
            </a:r>
            <a:r>
              <a:rPr kumimoji="1" lang="ko-KR" altLang="en-US" sz="1200" b="0" dirty="0">
                <a:latin typeface="+mn-lt"/>
              </a:rPr>
              <a:t>은 올라갈 수 있겠으나 이미지를 </a:t>
            </a:r>
            <a:r>
              <a:rPr kumimoji="1" lang="en-US" altLang="ko-KR" sz="1200" b="0" dirty="0">
                <a:latin typeface="+mn-lt"/>
              </a:rPr>
              <a:t>downsizing</a:t>
            </a:r>
            <a:r>
              <a:rPr kumimoji="1" lang="ko-KR" altLang="en-US" sz="1200" b="0" dirty="0">
                <a:latin typeface="+mn-lt"/>
              </a:rPr>
              <a:t>등을 한다면 </a:t>
            </a:r>
            <a:r>
              <a:rPr kumimoji="1" lang="en-US" altLang="ko-KR" sz="1200" b="0" dirty="0">
                <a:latin typeface="+mn-lt"/>
              </a:rPr>
              <a:t>classification</a:t>
            </a:r>
            <a:r>
              <a:rPr kumimoji="1" lang="ko-KR" altLang="en-US" sz="1200" b="0" dirty="0">
                <a:latin typeface="+mn-lt"/>
              </a:rPr>
              <a:t>에 적용하기에는 정확도 문제가 발생할 수 있었다</a:t>
            </a:r>
            <a:r>
              <a:rPr kumimoji="1" lang="en-US" altLang="ko-KR" sz="1200" b="0" dirty="0">
                <a:latin typeface="+mn-lt"/>
              </a:rPr>
              <a:t>. </a:t>
            </a:r>
            <a:r>
              <a:rPr kumimoji="1" lang="ko-KR" altLang="en-US" sz="1200" b="0" dirty="0">
                <a:latin typeface="+mn-lt"/>
              </a:rPr>
              <a:t>따라서 비교적 적게 떨어지는 </a:t>
            </a:r>
            <a:r>
              <a:rPr kumimoji="1" lang="en-US" altLang="ko-KR" sz="1200" b="0" dirty="0" err="1">
                <a:latin typeface="+mn-lt"/>
              </a:rPr>
              <a:t>localizatio</a:t>
            </a:r>
            <a:r>
              <a:rPr kumimoji="1" lang="ko-KR" altLang="en-US" sz="1200" b="0" dirty="0">
                <a:latin typeface="+mn-lt"/>
              </a:rPr>
              <a:t>에 활용하기 적합하였다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n-lt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번째로 </a:t>
            </a:r>
            <a:r>
              <a:rPr kumimoji="1" lang="en-US" altLang="ko-KR" sz="1200" b="0" dirty="0">
                <a:latin typeface="+mn-lt"/>
              </a:rPr>
              <a:t>patching </a:t>
            </a:r>
            <a:r>
              <a:rPr kumimoji="1" lang="ko-KR" altLang="en-US" sz="1200" b="0" dirty="0">
                <a:latin typeface="+mn-lt"/>
              </a:rPr>
              <a:t>같은 경우에 이를 활용하기 위해서는 </a:t>
            </a:r>
            <a:r>
              <a:rPr kumimoji="1" lang="en-US" altLang="ko-KR" sz="1200" b="0" dirty="0" err="1">
                <a:latin typeface="+mn-lt"/>
              </a:rPr>
              <a:t>roi</a:t>
            </a:r>
            <a:r>
              <a:rPr kumimoji="1" lang="en-US" altLang="ko-KR" sz="1200" b="0" dirty="0">
                <a:latin typeface="+mn-lt"/>
              </a:rPr>
              <a:t> localization </a:t>
            </a:r>
            <a:r>
              <a:rPr kumimoji="1" lang="ko-KR" altLang="en-US" sz="1200" b="0" dirty="0">
                <a:latin typeface="+mn-lt"/>
              </a:rPr>
              <a:t>하는 모듈이 필요했다</a:t>
            </a:r>
            <a:r>
              <a:rPr kumimoji="1" lang="en-US" altLang="ko-KR" sz="1200" b="0" dirty="0">
                <a:latin typeface="+mn-lt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n-lt"/>
              </a:rPr>
              <a:t>따라서 </a:t>
            </a:r>
            <a:r>
              <a:rPr kumimoji="1" lang="en-US" altLang="ko-KR" sz="1200" b="0" dirty="0">
                <a:latin typeface="+mn-lt"/>
              </a:rPr>
              <a:t>2</a:t>
            </a:r>
            <a:r>
              <a:rPr kumimoji="1" lang="ko-KR" altLang="en-US" sz="1200" b="0" dirty="0">
                <a:latin typeface="+mn-lt"/>
              </a:rPr>
              <a:t>가지를 결합하여 모델에 적용하게 되었다</a:t>
            </a:r>
            <a:r>
              <a:rPr kumimoji="1" lang="en-US" altLang="ko-KR" sz="1200" b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857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7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595-2691-45CA-A9C9-B57440176AD7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FEAB-2320-4420-9F57-C0D6FAAC7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A73214-B533-452F-8554-666DE071E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3922814" y="5087502"/>
            <a:ext cx="1298367" cy="4290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D70B81-8235-441B-B034-F866362B81CF}"/>
              </a:ext>
            </a:extLst>
          </p:cNvPr>
          <p:cNvGrpSpPr/>
          <p:nvPr/>
        </p:nvGrpSpPr>
        <p:grpSpPr>
          <a:xfrm>
            <a:off x="0" y="1770498"/>
            <a:ext cx="9144000" cy="2831291"/>
            <a:chOff x="0" y="1682575"/>
            <a:chExt cx="9144000" cy="28312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39A42-2018-48E7-94CA-8E5B7303B85A}"/>
                </a:ext>
              </a:extLst>
            </p:cNvPr>
            <p:cNvSpPr/>
            <p:nvPr/>
          </p:nvSpPr>
          <p:spPr>
            <a:xfrm>
              <a:off x="0" y="436966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41A9F0-8D2F-43C3-9541-536B37B0E4FE}"/>
                </a:ext>
              </a:extLst>
            </p:cNvPr>
            <p:cNvSpPr/>
            <p:nvPr/>
          </p:nvSpPr>
          <p:spPr>
            <a:xfrm>
              <a:off x="0" y="1682575"/>
              <a:ext cx="9144000" cy="144201"/>
            </a:xfrm>
            <a:prstGeom prst="rect">
              <a:avLst/>
            </a:prstGeom>
            <a:gradFill flip="none" rotWithShape="1">
              <a:gsLst>
                <a:gs pos="61000">
                  <a:srgbClr val="00206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A91DB-303A-4F81-99F8-0D2A77C39D5B}"/>
              </a:ext>
            </a:extLst>
          </p:cNvPr>
          <p:cNvSpPr/>
          <p:nvPr/>
        </p:nvSpPr>
        <p:spPr>
          <a:xfrm>
            <a:off x="1113754" y="2202214"/>
            <a:ext cx="6978825" cy="1458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6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Weekly Meeting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A635C-1642-419F-9A80-B71C2DC7C4C4}"/>
              </a:ext>
            </a:extLst>
          </p:cNvPr>
          <p:cNvSpPr txBox="1"/>
          <p:nvPr/>
        </p:nvSpPr>
        <p:spPr>
          <a:xfrm>
            <a:off x="2286000" y="3635555"/>
            <a:ext cx="4572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2023.05.01</a:t>
            </a:r>
            <a:endParaRPr lang="en-US" altLang="ko-KR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5A0FD-5E48-4E0E-9C94-D53FC4C1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F7EC6-6702-4AD9-B6D4-4B401C3A4168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E7AC-451E-4B40-B0C0-4FAEDB5A95A9}"/>
              </a:ext>
            </a:extLst>
          </p:cNvPr>
          <p:cNvSpPr txBox="1"/>
          <p:nvPr/>
        </p:nvSpPr>
        <p:spPr>
          <a:xfrm>
            <a:off x="1691141" y="5735823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 kye0520 @dgist.ac.kr)</a:t>
            </a:r>
          </a:p>
        </p:txBody>
      </p:sp>
    </p:spTree>
    <p:extLst>
      <p:ext uri="{BB962C8B-B14F-4D97-AF65-F5344CB8AC3E}">
        <p14:creationId xmlns:p14="http://schemas.microsoft.com/office/powerpoint/2010/main" val="28862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844DD04-FC2F-EDC5-358C-7111740E873B}"/>
              </a:ext>
            </a:extLst>
          </p:cNvPr>
          <p:cNvSpPr/>
          <p:nvPr/>
        </p:nvSpPr>
        <p:spPr>
          <a:xfrm>
            <a:off x="3128355" y="2631030"/>
            <a:ext cx="2771743" cy="1053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996CC92-09D4-C1ED-1D24-DB8AA33D13A1}"/>
              </a:ext>
            </a:extLst>
          </p:cNvPr>
          <p:cNvSpPr/>
          <p:nvPr/>
        </p:nvSpPr>
        <p:spPr>
          <a:xfrm>
            <a:off x="4703997" y="4209775"/>
            <a:ext cx="4169709" cy="1486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D6EACCD-A6D5-1955-29AB-07FD51737209}"/>
              </a:ext>
            </a:extLst>
          </p:cNvPr>
          <p:cNvSpPr/>
          <p:nvPr/>
        </p:nvSpPr>
        <p:spPr>
          <a:xfrm>
            <a:off x="346329" y="4199578"/>
            <a:ext cx="4169709" cy="1486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9010477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Image Merge and Image Patch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Proposed model consists of two main parts :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Localization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Patching&amp; Detection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 further consider meeting deadline of object detection, we apply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Image Size Decision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module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2E612-E29E-169C-98C8-3FBEB3C3EEB6}"/>
              </a:ext>
            </a:extLst>
          </p:cNvPr>
          <p:cNvSpPr txBox="1"/>
          <p:nvPr/>
        </p:nvSpPr>
        <p:spPr>
          <a:xfrm>
            <a:off x="1887959" y="6054059"/>
            <a:ext cx="5632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Therefore, we apply a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Module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that dynamically decides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Merge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Patch size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according to deadlines.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9410E2-F2EB-2968-0AC9-63B7BB09F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50"/>
          <a:stretch/>
        </p:blipFill>
        <p:spPr>
          <a:xfrm>
            <a:off x="422224" y="4408149"/>
            <a:ext cx="3996239" cy="10820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C5D2A1-8367-7788-14BE-EB92DE102193}"/>
              </a:ext>
            </a:extLst>
          </p:cNvPr>
          <p:cNvSpPr txBox="1"/>
          <p:nvPr/>
        </p:nvSpPr>
        <p:spPr>
          <a:xfrm>
            <a:off x="1103894" y="3984700"/>
            <a:ext cx="2435562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cs typeface="Times New Roman" panose="02020603050405020304" pitchFamily="18" charset="0"/>
              </a:rPr>
              <a:t>RoI</a:t>
            </a:r>
            <a:r>
              <a:rPr lang="en-US" altLang="ko-KR" sz="1600" b="1" dirty="0">
                <a:cs typeface="Times New Roman" panose="02020603050405020304" pitchFamily="18" charset="0"/>
              </a:rPr>
              <a:t> Localization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DD7204-EE86-8070-BF70-3C66BCB874FF}"/>
              </a:ext>
            </a:extLst>
          </p:cNvPr>
          <p:cNvGrpSpPr/>
          <p:nvPr/>
        </p:nvGrpSpPr>
        <p:grpSpPr>
          <a:xfrm>
            <a:off x="4983401" y="4718554"/>
            <a:ext cx="761825" cy="679594"/>
            <a:chOff x="4562390" y="4084918"/>
            <a:chExt cx="761825" cy="67959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618A8B-5BF1-A4A7-A31D-5788E95C02D6}"/>
                </a:ext>
              </a:extLst>
            </p:cNvPr>
            <p:cNvGrpSpPr/>
            <p:nvPr/>
          </p:nvGrpSpPr>
          <p:grpSpPr>
            <a:xfrm>
              <a:off x="4562390" y="4084953"/>
              <a:ext cx="417091" cy="352715"/>
              <a:chOff x="6221644" y="3353197"/>
              <a:chExt cx="1178414" cy="99185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15044A4-2043-DE2E-4B6B-8348B8ECDED7}"/>
                  </a:ext>
                </a:extLst>
              </p:cNvPr>
              <p:cNvSpPr/>
              <p:nvPr/>
            </p:nvSpPr>
            <p:spPr>
              <a:xfrm>
                <a:off x="6222763" y="3356993"/>
                <a:ext cx="1177295" cy="98806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60760C8-2FA9-9CE3-C780-5104B722F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4E6BB79-5651-2A4A-C9CA-DD9C6AC064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B914CA1-4395-5ABE-CAD8-CA5A05D616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1FD0AAD-ADFE-7839-33C3-547719C255FD}"/>
                </a:ext>
              </a:extLst>
            </p:cNvPr>
            <p:cNvGrpSpPr/>
            <p:nvPr/>
          </p:nvGrpSpPr>
          <p:grpSpPr>
            <a:xfrm>
              <a:off x="4951010" y="4084918"/>
              <a:ext cx="373205" cy="331575"/>
              <a:chOff x="6221644" y="3353197"/>
              <a:chExt cx="1065520" cy="94186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B2B278-D3F7-5F2B-D802-21AB443BABC5}"/>
                  </a:ext>
                </a:extLst>
              </p:cNvPr>
              <p:cNvSpPr/>
              <p:nvPr/>
            </p:nvSpPr>
            <p:spPr>
              <a:xfrm>
                <a:off x="6222765" y="3356997"/>
                <a:ext cx="1056249" cy="9380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249FA85-AFB5-114E-C741-EACF82DD6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B42A395-CFEB-AE2C-D6EC-AA87706CCA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6A10507-2D1E-A43D-2009-390E441FA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8920F18-05AC-1AA2-0916-0FD4F7B62851}"/>
                </a:ext>
              </a:extLst>
            </p:cNvPr>
            <p:cNvGrpSpPr/>
            <p:nvPr/>
          </p:nvGrpSpPr>
          <p:grpSpPr>
            <a:xfrm>
              <a:off x="4939524" y="4411896"/>
              <a:ext cx="381838" cy="352616"/>
              <a:chOff x="6166392" y="3353197"/>
              <a:chExt cx="1120772" cy="94186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4C89A8-B2CC-8427-8DA0-41CB186C680B}"/>
                  </a:ext>
                </a:extLst>
              </p:cNvPr>
              <p:cNvSpPr/>
              <p:nvPr/>
            </p:nvSpPr>
            <p:spPr>
              <a:xfrm>
                <a:off x="6166392" y="3356998"/>
                <a:ext cx="1112621" cy="9380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30F595D-3930-5EF7-1A51-9C4182559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54ED3E4-79D8-3BCB-2D88-84EC06DBC7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46B9C6F-E2CB-DBAE-BF11-E3F914A26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C7A695C-9AA5-1F41-B7CA-1A4B349389F4}"/>
                </a:ext>
              </a:extLst>
            </p:cNvPr>
            <p:cNvGrpSpPr/>
            <p:nvPr/>
          </p:nvGrpSpPr>
          <p:grpSpPr>
            <a:xfrm>
              <a:off x="4562390" y="4411896"/>
              <a:ext cx="443906" cy="352616"/>
              <a:chOff x="6221644" y="3289373"/>
              <a:chExt cx="1227785" cy="100568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EE5F137-372D-74CA-BED9-55805C07866B}"/>
                  </a:ext>
                </a:extLst>
              </p:cNvPr>
              <p:cNvSpPr/>
              <p:nvPr/>
            </p:nvSpPr>
            <p:spPr>
              <a:xfrm>
                <a:off x="6222764" y="3289373"/>
                <a:ext cx="1226665" cy="10056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96D7034-D7CD-7766-2EC9-48BA01A29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92" t="15867" r="63326" b="1998"/>
              <a:stretch/>
            </p:blipFill>
            <p:spPr>
              <a:xfrm>
                <a:off x="6221644" y="3353197"/>
                <a:ext cx="376805" cy="94186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E390611-31CF-C5C4-C814-195D93FEB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860" t="20144" r="37680" b="784"/>
              <a:stretch/>
            </p:blipFill>
            <p:spPr>
              <a:xfrm>
                <a:off x="6598449" y="3353197"/>
                <a:ext cx="444500" cy="94186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5C2CD537-49EA-4A02-3AA8-C0409F9E54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398" t="34095" r="23614" b="35920"/>
              <a:stretch/>
            </p:blipFill>
            <p:spPr>
              <a:xfrm>
                <a:off x="7042949" y="3353197"/>
                <a:ext cx="244215" cy="339556"/>
              </a:xfrm>
              <a:prstGeom prst="rect">
                <a:avLst/>
              </a:prstGeom>
            </p:spPr>
          </p:pic>
        </p:grp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CF3339-653E-2527-4703-86DA8C70BF0D}"/>
              </a:ext>
            </a:extLst>
          </p:cNvPr>
          <p:cNvCxnSpPr>
            <a:cxnSpLocks/>
          </p:cNvCxnSpPr>
          <p:nvPr/>
        </p:nvCxnSpPr>
        <p:spPr>
          <a:xfrm>
            <a:off x="4554824" y="5091600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oup 11">
            <a:extLst>
              <a:ext uri="{FF2B5EF4-FFF2-40B4-BE49-F238E27FC236}">
                <a16:creationId xmlns:a16="http://schemas.microsoft.com/office/drawing/2014/main" id="{F4A4CAFA-B238-8254-5DEF-627A07621227}"/>
              </a:ext>
            </a:extLst>
          </p:cNvPr>
          <p:cNvGrpSpPr/>
          <p:nvPr/>
        </p:nvGrpSpPr>
        <p:grpSpPr>
          <a:xfrm>
            <a:off x="6452319" y="4858112"/>
            <a:ext cx="877804" cy="560944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51" name="Straight Connector 12">
              <a:extLst>
                <a:ext uri="{FF2B5EF4-FFF2-40B4-BE49-F238E27FC236}">
                  <a16:creationId xmlns:a16="http://schemas.microsoft.com/office/drawing/2014/main" id="{E6FE49DF-94DC-4635-BE30-B008F8295807}"/>
                </a:ext>
              </a:extLst>
            </p:cNvPr>
            <p:cNvCxnSpPr>
              <a:cxnSpLocks/>
              <a:stCxn id="63" idx="6"/>
              <a:endCxn id="75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13">
              <a:extLst>
                <a:ext uri="{FF2B5EF4-FFF2-40B4-BE49-F238E27FC236}">
                  <a16:creationId xmlns:a16="http://schemas.microsoft.com/office/drawing/2014/main" id="{6D53FBE6-8C2D-4E01-3369-5F7C1C707199}"/>
                </a:ext>
              </a:extLst>
            </p:cNvPr>
            <p:cNvCxnSpPr>
              <a:cxnSpLocks/>
              <a:stCxn id="63" idx="6"/>
              <a:endCxn id="76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14">
              <a:extLst>
                <a:ext uri="{FF2B5EF4-FFF2-40B4-BE49-F238E27FC236}">
                  <a16:creationId xmlns:a16="http://schemas.microsoft.com/office/drawing/2014/main" id="{FC5EAD4D-F421-A9B6-A005-5FDF0CD44B3D}"/>
                </a:ext>
              </a:extLst>
            </p:cNvPr>
            <p:cNvCxnSpPr>
              <a:cxnSpLocks/>
              <a:stCxn id="63" idx="6"/>
              <a:endCxn id="77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15">
              <a:extLst>
                <a:ext uri="{FF2B5EF4-FFF2-40B4-BE49-F238E27FC236}">
                  <a16:creationId xmlns:a16="http://schemas.microsoft.com/office/drawing/2014/main" id="{3AB7C4AC-44C9-D8A6-912D-BB59F506752A}"/>
                </a:ext>
              </a:extLst>
            </p:cNvPr>
            <p:cNvCxnSpPr>
              <a:cxnSpLocks/>
              <a:stCxn id="64" idx="6"/>
              <a:endCxn id="75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16">
              <a:extLst>
                <a:ext uri="{FF2B5EF4-FFF2-40B4-BE49-F238E27FC236}">
                  <a16:creationId xmlns:a16="http://schemas.microsoft.com/office/drawing/2014/main" id="{8F511FF3-EA25-EF05-EA39-854D585C7CC1}"/>
                </a:ext>
              </a:extLst>
            </p:cNvPr>
            <p:cNvCxnSpPr>
              <a:cxnSpLocks/>
              <a:stCxn id="64" idx="6"/>
              <a:endCxn id="76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17">
              <a:extLst>
                <a:ext uri="{FF2B5EF4-FFF2-40B4-BE49-F238E27FC236}">
                  <a16:creationId xmlns:a16="http://schemas.microsoft.com/office/drawing/2014/main" id="{AB9AB8FD-B32F-161C-2B71-BF58955B632F}"/>
                </a:ext>
              </a:extLst>
            </p:cNvPr>
            <p:cNvCxnSpPr>
              <a:cxnSpLocks/>
              <a:stCxn id="64" idx="6"/>
              <a:endCxn id="77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18">
              <a:extLst>
                <a:ext uri="{FF2B5EF4-FFF2-40B4-BE49-F238E27FC236}">
                  <a16:creationId xmlns:a16="http://schemas.microsoft.com/office/drawing/2014/main" id="{87A93C65-D477-FF88-4968-84FF68655F8D}"/>
                </a:ext>
              </a:extLst>
            </p:cNvPr>
            <p:cNvCxnSpPr>
              <a:cxnSpLocks/>
              <a:stCxn id="65" idx="6"/>
              <a:endCxn id="75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19">
              <a:extLst>
                <a:ext uri="{FF2B5EF4-FFF2-40B4-BE49-F238E27FC236}">
                  <a16:creationId xmlns:a16="http://schemas.microsoft.com/office/drawing/2014/main" id="{29C08341-3A9A-A669-A6C1-C5BBBEE71D13}"/>
                </a:ext>
              </a:extLst>
            </p:cNvPr>
            <p:cNvCxnSpPr>
              <a:cxnSpLocks/>
              <a:stCxn id="65" idx="6"/>
              <a:endCxn id="76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9" name="Straight Connector 21">
              <a:extLst>
                <a:ext uri="{FF2B5EF4-FFF2-40B4-BE49-F238E27FC236}">
                  <a16:creationId xmlns:a16="http://schemas.microsoft.com/office/drawing/2014/main" id="{33E4C6E3-8CD4-F864-6AEA-26647BAE19A1}"/>
                </a:ext>
              </a:extLst>
            </p:cNvPr>
            <p:cNvCxnSpPr>
              <a:cxnSpLocks/>
              <a:stCxn id="65" idx="6"/>
              <a:endCxn id="77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22">
              <a:extLst>
                <a:ext uri="{FF2B5EF4-FFF2-40B4-BE49-F238E27FC236}">
                  <a16:creationId xmlns:a16="http://schemas.microsoft.com/office/drawing/2014/main" id="{9589DF6C-877E-621F-1ED1-D4114390B327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23">
              <a:extLst>
                <a:ext uri="{FF2B5EF4-FFF2-40B4-BE49-F238E27FC236}">
                  <a16:creationId xmlns:a16="http://schemas.microsoft.com/office/drawing/2014/main" id="{9BB3E3E6-13E6-CEA6-F5DC-3834A6F0A780}"/>
                </a:ext>
              </a:extLst>
            </p:cNvPr>
            <p:cNvCxnSpPr>
              <a:cxnSpLocks/>
              <a:stCxn id="66" idx="6"/>
              <a:endCxn id="76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24">
              <a:extLst>
                <a:ext uri="{FF2B5EF4-FFF2-40B4-BE49-F238E27FC236}">
                  <a16:creationId xmlns:a16="http://schemas.microsoft.com/office/drawing/2014/main" id="{033CD73C-257E-756F-499E-1B7609ABBE0A}"/>
                </a:ext>
              </a:extLst>
            </p:cNvPr>
            <p:cNvCxnSpPr>
              <a:cxnSpLocks/>
              <a:stCxn id="66" idx="6"/>
              <a:endCxn id="77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63" name="Oval 25">
              <a:extLst>
                <a:ext uri="{FF2B5EF4-FFF2-40B4-BE49-F238E27FC236}">
                  <a16:creationId xmlns:a16="http://schemas.microsoft.com/office/drawing/2014/main" id="{FE63A9E5-65EF-ED7C-7293-30082CDAF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684C26BF-FAF2-1F87-5D6F-A3DD44C98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5" name="Oval 27">
              <a:extLst>
                <a:ext uri="{FF2B5EF4-FFF2-40B4-BE49-F238E27FC236}">
                  <a16:creationId xmlns:a16="http://schemas.microsoft.com/office/drawing/2014/main" id="{0C8D349A-2264-9EDA-E5EF-4F9760CEF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66" name="Oval 28">
              <a:extLst>
                <a:ext uri="{FF2B5EF4-FFF2-40B4-BE49-F238E27FC236}">
                  <a16:creationId xmlns:a16="http://schemas.microsoft.com/office/drawing/2014/main" id="{A3B2F214-EFF9-DEA3-856D-9002527915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67" name="Straight Connector 29">
              <a:extLst>
                <a:ext uri="{FF2B5EF4-FFF2-40B4-BE49-F238E27FC236}">
                  <a16:creationId xmlns:a16="http://schemas.microsoft.com/office/drawing/2014/main" id="{2AE86D5F-AC47-22C8-5A6C-86B0C65B4ACF}"/>
                </a:ext>
              </a:extLst>
            </p:cNvPr>
            <p:cNvCxnSpPr>
              <a:cxnSpLocks/>
              <a:stCxn id="75" idx="6"/>
              <a:endCxn id="73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30">
              <a:extLst>
                <a:ext uri="{FF2B5EF4-FFF2-40B4-BE49-F238E27FC236}">
                  <a16:creationId xmlns:a16="http://schemas.microsoft.com/office/drawing/2014/main" id="{289580C6-A1F2-E1EB-2C51-96AC73418C10}"/>
                </a:ext>
              </a:extLst>
            </p:cNvPr>
            <p:cNvCxnSpPr>
              <a:cxnSpLocks/>
              <a:stCxn id="75" idx="6"/>
              <a:endCxn id="74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31">
              <a:extLst>
                <a:ext uri="{FF2B5EF4-FFF2-40B4-BE49-F238E27FC236}">
                  <a16:creationId xmlns:a16="http://schemas.microsoft.com/office/drawing/2014/main" id="{AA6D547A-9642-44A4-FED1-B25572A0B1F6}"/>
                </a:ext>
              </a:extLst>
            </p:cNvPr>
            <p:cNvCxnSpPr>
              <a:cxnSpLocks/>
              <a:stCxn id="76" idx="6"/>
              <a:endCxn id="73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32">
              <a:extLst>
                <a:ext uri="{FF2B5EF4-FFF2-40B4-BE49-F238E27FC236}">
                  <a16:creationId xmlns:a16="http://schemas.microsoft.com/office/drawing/2014/main" id="{F6172184-0824-2C45-1E31-88BF2869DA57}"/>
                </a:ext>
              </a:extLst>
            </p:cNvPr>
            <p:cNvCxnSpPr>
              <a:cxnSpLocks/>
              <a:stCxn id="76" idx="6"/>
              <a:endCxn id="74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33">
              <a:extLst>
                <a:ext uri="{FF2B5EF4-FFF2-40B4-BE49-F238E27FC236}">
                  <a16:creationId xmlns:a16="http://schemas.microsoft.com/office/drawing/2014/main" id="{60DB289A-AAA1-5A4C-AFB4-C478933CF625}"/>
                </a:ext>
              </a:extLst>
            </p:cNvPr>
            <p:cNvCxnSpPr>
              <a:cxnSpLocks/>
              <a:stCxn id="77" idx="6"/>
              <a:endCxn id="73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34">
              <a:extLst>
                <a:ext uri="{FF2B5EF4-FFF2-40B4-BE49-F238E27FC236}">
                  <a16:creationId xmlns:a16="http://schemas.microsoft.com/office/drawing/2014/main" id="{127F86D7-8739-BB95-A198-2509B192D49F}"/>
                </a:ext>
              </a:extLst>
            </p:cNvPr>
            <p:cNvCxnSpPr>
              <a:cxnSpLocks/>
              <a:stCxn id="77" idx="6"/>
              <a:endCxn id="74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73" name="Oval 35">
              <a:extLst>
                <a:ext uri="{FF2B5EF4-FFF2-40B4-BE49-F238E27FC236}">
                  <a16:creationId xmlns:a16="http://schemas.microsoft.com/office/drawing/2014/main" id="{755D5788-10FC-61D6-EE02-1965E052D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4" name="Oval 36">
              <a:extLst>
                <a:ext uri="{FF2B5EF4-FFF2-40B4-BE49-F238E27FC236}">
                  <a16:creationId xmlns:a16="http://schemas.microsoft.com/office/drawing/2014/main" id="{9B890446-A0AB-EAD0-14F9-4CD83463B2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5" name="Oval 37">
              <a:extLst>
                <a:ext uri="{FF2B5EF4-FFF2-40B4-BE49-F238E27FC236}">
                  <a16:creationId xmlns:a16="http://schemas.microsoft.com/office/drawing/2014/main" id="{BABB0B7C-B629-A05A-E937-1C65ECA75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76" name="Oval 38">
              <a:extLst>
                <a:ext uri="{FF2B5EF4-FFF2-40B4-BE49-F238E27FC236}">
                  <a16:creationId xmlns:a16="http://schemas.microsoft.com/office/drawing/2014/main" id="{47C08B11-3C5C-A068-EA40-DA6F65895C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7" name="Oval 39">
              <a:extLst>
                <a:ext uri="{FF2B5EF4-FFF2-40B4-BE49-F238E27FC236}">
                  <a16:creationId xmlns:a16="http://schemas.microsoft.com/office/drawing/2014/main" id="{07D20E8F-D357-5C27-281C-5B44E4CDDC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78" name="Oval 40">
              <a:extLst>
                <a:ext uri="{FF2B5EF4-FFF2-40B4-BE49-F238E27FC236}">
                  <a16:creationId xmlns:a16="http://schemas.microsoft.com/office/drawing/2014/main" id="{9F08F1CB-01CE-EC73-239D-E46E5FC6B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FE965CB5-6E73-AA5C-A767-E23DFE70E4C7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A6B5CBC4-8322-BA09-850E-08ABDC42859A}"/>
                </a:ext>
              </a:extLst>
            </p:cNvPr>
            <p:cNvCxnSpPr>
              <a:cxnSpLocks/>
              <a:stCxn id="76" idx="6"/>
              <a:endCxn id="78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43">
              <a:extLst>
                <a:ext uri="{FF2B5EF4-FFF2-40B4-BE49-F238E27FC236}">
                  <a16:creationId xmlns:a16="http://schemas.microsoft.com/office/drawing/2014/main" id="{16AB6CB4-2285-D21A-C2CB-741E621F757A}"/>
                </a:ext>
              </a:extLst>
            </p:cNvPr>
            <p:cNvCxnSpPr>
              <a:cxnSpLocks/>
              <a:stCxn id="77" idx="6"/>
              <a:endCxn id="78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82" name="Oval 44">
              <a:extLst>
                <a:ext uri="{FF2B5EF4-FFF2-40B4-BE49-F238E27FC236}">
                  <a16:creationId xmlns:a16="http://schemas.microsoft.com/office/drawing/2014/main" id="{4BA12E38-11E6-A2BC-77B3-BE9418ABC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83" name="Oval 45">
              <a:extLst>
                <a:ext uri="{FF2B5EF4-FFF2-40B4-BE49-F238E27FC236}">
                  <a16:creationId xmlns:a16="http://schemas.microsoft.com/office/drawing/2014/main" id="{570AC48A-D52B-A255-F201-4D3271793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84" name="Straight Connector 46">
              <a:extLst>
                <a:ext uri="{FF2B5EF4-FFF2-40B4-BE49-F238E27FC236}">
                  <a16:creationId xmlns:a16="http://schemas.microsoft.com/office/drawing/2014/main" id="{6C690128-86ED-E4F1-134E-CFF4D39ADA58}"/>
                </a:ext>
              </a:extLst>
            </p:cNvPr>
            <p:cNvCxnSpPr>
              <a:cxnSpLocks/>
              <a:stCxn id="73" idx="6"/>
              <a:endCxn id="82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47">
              <a:extLst>
                <a:ext uri="{FF2B5EF4-FFF2-40B4-BE49-F238E27FC236}">
                  <a16:creationId xmlns:a16="http://schemas.microsoft.com/office/drawing/2014/main" id="{A39A2B20-B1F7-6B14-1790-1084CFB75E35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48">
              <a:extLst>
                <a:ext uri="{FF2B5EF4-FFF2-40B4-BE49-F238E27FC236}">
                  <a16:creationId xmlns:a16="http://schemas.microsoft.com/office/drawing/2014/main" id="{D8999AE0-F45F-4096-E718-8DB21663C46A}"/>
                </a:ext>
              </a:extLst>
            </p:cNvPr>
            <p:cNvCxnSpPr>
              <a:cxnSpLocks/>
              <a:stCxn id="74" idx="6"/>
              <a:endCxn id="82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49">
              <a:extLst>
                <a:ext uri="{FF2B5EF4-FFF2-40B4-BE49-F238E27FC236}">
                  <a16:creationId xmlns:a16="http://schemas.microsoft.com/office/drawing/2014/main" id="{A2B90FD6-A6A5-AA57-52B5-A2B8A00F8CC4}"/>
                </a:ext>
              </a:extLst>
            </p:cNvPr>
            <p:cNvCxnSpPr>
              <a:cxnSpLocks/>
              <a:stCxn id="73" idx="6"/>
              <a:endCxn id="83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50">
              <a:extLst>
                <a:ext uri="{FF2B5EF4-FFF2-40B4-BE49-F238E27FC236}">
                  <a16:creationId xmlns:a16="http://schemas.microsoft.com/office/drawing/2014/main" id="{00777F5F-C309-71B2-1045-3D2F6ABCCA64}"/>
                </a:ext>
              </a:extLst>
            </p:cNvPr>
            <p:cNvCxnSpPr>
              <a:cxnSpLocks/>
              <a:stCxn id="78" idx="6"/>
              <a:endCxn id="83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51">
              <a:extLst>
                <a:ext uri="{FF2B5EF4-FFF2-40B4-BE49-F238E27FC236}">
                  <a16:creationId xmlns:a16="http://schemas.microsoft.com/office/drawing/2014/main" id="{9679A258-8AB3-4634-FB5A-52C7E466CD38}"/>
                </a:ext>
              </a:extLst>
            </p:cNvPr>
            <p:cNvCxnSpPr>
              <a:cxnSpLocks/>
              <a:stCxn id="74" idx="6"/>
              <a:endCxn id="83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9430853-65B8-35AE-1134-9E54971BC280}"/>
              </a:ext>
            </a:extLst>
          </p:cNvPr>
          <p:cNvCxnSpPr>
            <a:cxnSpLocks/>
          </p:cNvCxnSpPr>
          <p:nvPr/>
        </p:nvCxnSpPr>
        <p:spPr>
          <a:xfrm>
            <a:off x="5972144" y="5126706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9460E68-A5DC-F0E5-0AC9-CFB47831F9B3}"/>
              </a:ext>
            </a:extLst>
          </p:cNvPr>
          <p:cNvCxnSpPr>
            <a:cxnSpLocks/>
          </p:cNvCxnSpPr>
          <p:nvPr/>
        </p:nvCxnSpPr>
        <p:spPr>
          <a:xfrm>
            <a:off x="7555591" y="5138584"/>
            <a:ext cx="29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4970887-2D00-F114-B4C1-A5F468EFB41C}"/>
              </a:ext>
            </a:extLst>
          </p:cNvPr>
          <p:cNvSpPr txBox="1"/>
          <p:nvPr/>
        </p:nvSpPr>
        <p:spPr>
          <a:xfrm>
            <a:off x="7614056" y="4591391"/>
            <a:ext cx="149340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Detection Results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A69AFCC-CF4A-1002-8331-371C5E8F355E}"/>
              </a:ext>
            </a:extLst>
          </p:cNvPr>
          <p:cNvSpPr txBox="1"/>
          <p:nvPr/>
        </p:nvSpPr>
        <p:spPr>
          <a:xfrm>
            <a:off x="5581843" y="3938726"/>
            <a:ext cx="2435562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Patching &amp; Detection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3DCBEE0-C474-B9A9-07FA-622BA1A3FC46}"/>
              </a:ext>
            </a:extLst>
          </p:cNvPr>
          <p:cNvSpPr/>
          <p:nvPr/>
        </p:nvSpPr>
        <p:spPr>
          <a:xfrm>
            <a:off x="418489" y="4616720"/>
            <a:ext cx="1308157" cy="920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102566-8EA8-2C25-A5F1-94D85EA67A51}"/>
              </a:ext>
            </a:extLst>
          </p:cNvPr>
          <p:cNvSpPr/>
          <p:nvPr/>
        </p:nvSpPr>
        <p:spPr>
          <a:xfrm>
            <a:off x="4905504" y="4591391"/>
            <a:ext cx="919785" cy="898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14D94B-DCE5-ADAC-64E3-D5F9031E9DF4}"/>
              </a:ext>
            </a:extLst>
          </p:cNvPr>
          <p:cNvSpPr txBox="1"/>
          <p:nvPr/>
        </p:nvSpPr>
        <p:spPr>
          <a:xfrm>
            <a:off x="3389727" y="2416385"/>
            <a:ext cx="2269444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Decision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C92BC9-E500-6A1E-C718-E918375BFC3D}"/>
              </a:ext>
            </a:extLst>
          </p:cNvPr>
          <p:cNvSpPr txBox="1"/>
          <p:nvPr/>
        </p:nvSpPr>
        <p:spPr>
          <a:xfrm>
            <a:off x="3656286" y="2768222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Merge Size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B9D8552-5968-C3CC-8EEE-417FB936FBA9}"/>
              </a:ext>
            </a:extLst>
          </p:cNvPr>
          <p:cNvSpPr txBox="1"/>
          <p:nvPr/>
        </p:nvSpPr>
        <p:spPr>
          <a:xfrm>
            <a:off x="3656286" y="3120059"/>
            <a:ext cx="1750618" cy="4234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Patch Size </a:t>
            </a: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7F808735-1C4C-DCD9-2635-E3E157BA6434}"/>
              </a:ext>
            </a:extLst>
          </p:cNvPr>
          <p:cNvCxnSpPr>
            <a:cxnSpLocks/>
            <a:endCxn id="99" idx="0"/>
          </p:cNvCxnSpPr>
          <p:nvPr/>
        </p:nvCxnSpPr>
        <p:spPr>
          <a:xfrm rot="10800000" flipV="1">
            <a:off x="1072568" y="3017520"/>
            <a:ext cx="2889832" cy="15992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F0A8560-F948-7BED-79A4-82A9595D81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454" y="3830659"/>
            <a:ext cx="1139017" cy="319476"/>
          </a:xfrm>
          <a:prstGeom prst="bentConnector3">
            <a:avLst>
              <a:gd name="adj1" fmla="val -8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6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/>
      <p:bldP spid="99" grpId="0" animBg="1"/>
      <p:bldP spid="100" grpId="0" animBg="1"/>
      <p:bldP spid="101" grpId="0" animBg="1"/>
      <p:bldP spid="104" grpId="0" animBg="1"/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1E66BC37-D7EE-44DB-9666-1116139BF7B9}"/>
              </a:ext>
            </a:extLst>
          </p:cNvPr>
          <p:cNvSpPr/>
          <p:nvPr/>
        </p:nvSpPr>
        <p:spPr>
          <a:xfrm>
            <a:off x="591984" y="2433088"/>
            <a:ext cx="1791796" cy="13916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64A18C-FD4D-8F70-DC2E-86CAA852FA47}"/>
              </a:ext>
            </a:extLst>
          </p:cNvPr>
          <p:cNvSpPr/>
          <p:nvPr/>
        </p:nvSpPr>
        <p:spPr>
          <a:xfrm>
            <a:off x="591984" y="3994237"/>
            <a:ext cx="3544221" cy="1264355"/>
          </a:xfrm>
          <a:prstGeom prst="rect">
            <a:avLst/>
          </a:prstGeom>
          <a:solidFill>
            <a:srgbClr val="FDE3E7"/>
          </a:solidFill>
          <a:ln w="28575">
            <a:solidFill>
              <a:srgbClr val="FD9D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1E6210-14BA-7279-DEF9-85DA32615571}"/>
              </a:ext>
            </a:extLst>
          </p:cNvPr>
          <p:cNvSpPr/>
          <p:nvPr/>
        </p:nvSpPr>
        <p:spPr>
          <a:xfrm>
            <a:off x="4264159" y="4037241"/>
            <a:ext cx="4458185" cy="206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95FBA-C4E7-7B6C-43A3-C82634861451}"/>
              </a:ext>
            </a:extLst>
          </p:cNvPr>
          <p:cNvSpPr txBox="1"/>
          <p:nvPr/>
        </p:nvSpPr>
        <p:spPr>
          <a:xfrm>
            <a:off x="649670" y="2029767"/>
            <a:ext cx="12859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Camera Image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C810EA-072A-D0D0-106E-8AEECE09CA26}"/>
              </a:ext>
            </a:extLst>
          </p:cNvPr>
          <p:cNvSpPr/>
          <p:nvPr/>
        </p:nvSpPr>
        <p:spPr>
          <a:xfrm>
            <a:off x="528642" y="2029767"/>
            <a:ext cx="1494065" cy="276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55B705-8223-3940-8EE6-2C3089403EBB}"/>
              </a:ext>
            </a:extLst>
          </p:cNvPr>
          <p:cNvSpPr/>
          <p:nvPr/>
        </p:nvSpPr>
        <p:spPr>
          <a:xfrm rot="5400000">
            <a:off x="1196952" y="2310114"/>
            <a:ext cx="145197" cy="13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A89FF-F769-47E5-82AB-2C11D3978507}"/>
              </a:ext>
            </a:extLst>
          </p:cNvPr>
          <p:cNvSpPr/>
          <p:nvPr/>
        </p:nvSpPr>
        <p:spPr>
          <a:xfrm>
            <a:off x="2450056" y="2471092"/>
            <a:ext cx="4517784" cy="1353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5AC22-1F0D-55E8-97E6-CB2793DBED78}"/>
              </a:ext>
            </a:extLst>
          </p:cNvPr>
          <p:cNvSpPr txBox="1"/>
          <p:nvPr/>
        </p:nvSpPr>
        <p:spPr>
          <a:xfrm>
            <a:off x="2770405" y="2481660"/>
            <a:ext cx="1208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 Detection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27C3C9-A0F5-E2C7-DC9A-875D58E93BA1}"/>
              </a:ext>
            </a:extLst>
          </p:cNvPr>
          <p:cNvSpPr/>
          <p:nvPr/>
        </p:nvSpPr>
        <p:spPr>
          <a:xfrm>
            <a:off x="769128" y="2944554"/>
            <a:ext cx="1428026" cy="7316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E365E-C6D6-C98B-64E6-587241BDC4A2}"/>
              </a:ext>
            </a:extLst>
          </p:cNvPr>
          <p:cNvSpPr/>
          <p:nvPr/>
        </p:nvSpPr>
        <p:spPr>
          <a:xfrm>
            <a:off x="4447856" y="2679189"/>
            <a:ext cx="2311838" cy="1850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DAF4-E495-C428-AACD-091F496594B8}"/>
              </a:ext>
            </a:extLst>
          </p:cNvPr>
          <p:cNvSpPr txBox="1"/>
          <p:nvPr/>
        </p:nvSpPr>
        <p:spPr>
          <a:xfrm>
            <a:off x="4906625" y="2754789"/>
            <a:ext cx="14030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Object Detector 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20D1A9-EA1F-1D39-271B-B3E3975BD103}"/>
              </a:ext>
            </a:extLst>
          </p:cNvPr>
          <p:cNvSpPr/>
          <p:nvPr/>
        </p:nvSpPr>
        <p:spPr>
          <a:xfrm>
            <a:off x="4703369" y="3223910"/>
            <a:ext cx="1789625" cy="1064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F6C29EF-941A-DFB3-CE5C-E028ECEDCD17}"/>
              </a:ext>
            </a:extLst>
          </p:cNvPr>
          <p:cNvGrpSpPr/>
          <p:nvPr/>
        </p:nvGrpSpPr>
        <p:grpSpPr>
          <a:xfrm>
            <a:off x="4906625" y="3297459"/>
            <a:ext cx="1353350" cy="909812"/>
            <a:chOff x="1493021" y="2421413"/>
            <a:chExt cx="1732416" cy="1323416"/>
          </a:xfrm>
        </p:grpSpPr>
        <p:cxnSp>
          <p:nvCxnSpPr>
            <p:cNvPr id="15" name="Straight Connector 12">
              <a:extLst>
                <a:ext uri="{FF2B5EF4-FFF2-40B4-BE49-F238E27FC236}">
                  <a16:creationId xmlns:a16="http://schemas.microsoft.com/office/drawing/2014/main" id="{3762E8D4-C5B3-CD99-7D87-588301D70538}"/>
                </a:ext>
              </a:extLst>
            </p:cNvPr>
            <p:cNvCxnSpPr>
              <a:cxnSpLocks/>
              <a:stCxn id="27" idx="6"/>
              <a:endCxn id="39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A6C58283-F309-1519-1C1C-CE52A9D19A2E}"/>
                </a:ext>
              </a:extLst>
            </p:cNvPr>
            <p:cNvCxnSpPr>
              <a:cxnSpLocks/>
              <a:stCxn id="27" idx="6"/>
              <a:endCxn id="40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F4B58CD5-45A2-E3C8-2B2C-3AE7443DB3C3}"/>
                </a:ext>
              </a:extLst>
            </p:cNvPr>
            <p:cNvCxnSpPr>
              <a:cxnSpLocks/>
              <a:stCxn id="27" idx="6"/>
              <a:endCxn id="41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5">
              <a:extLst>
                <a:ext uri="{FF2B5EF4-FFF2-40B4-BE49-F238E27FC236}">
                  <a16:creationId xmlns:a16="http://schemas.microsoft.com/office/drawing/2014/main" id="{E28CDD1F-A735-1342-CEDD-3AC992EE7E11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2AB09394-1683-4393-46C4-D8B67C9E981D}"/>
                </a:ext>
              </a:extLst>
            </p:cNvPr>
            <p:cNvCxnSpPr>
              <a:cxnSpLocks/>
              <a:stCxn id="28" idx="6"/>
              <a:endCxn id="40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9E86CA01-9DF8-376D-799E-8084E6595573}"/>
                </a:ext>
              </a:extLst>
            </p:cNvPr>
            <p:cNvCxnSpPr>
              <a:cxnSpLocks/>
              <a:stCxn id="28" idx="6"/>
              <a:endCxn id="41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31E2C99A-9848-42B5-06F5-825A4988D2E6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505873D8-A0AF-01B0-14FF-D88C73C4ACA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6F31CB61-0200-1524-BD6B-A649107A7FA1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2">
              <a:extLst>
                <a:ext uri="{FF2B5EF4-FFF2-40B4-BE49-F238E27FC236}">
                  <a16:creationId xmlns:a16="http://schemas.microsoft.com/office/drawing/2014/main" id="{1880AF93-C1FA-7934-5181-847F9F4A6950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82F49E64-6787-94C5-DFF0-D40FE56A7E4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4">
              <a:extLst>
                <a:ext uri="{FF2B5EF4-FFF2-40B4-BE49-F238E27FC236}">
                  <a16:creationId xmlns:a16="http://schemas.microsoft.com/office/drawing/2014/main" id="{2D1CEA13-EDDC-D642-DE5E-A65E35422224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2E991E39-D634-C16C-B35B-4F9DFB28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057138DF-7763-F6B5-CDE0-13290D366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CE92A268-D7B9-AEB8-9CBF-2352A99B2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464D592-6CE8-A573-1F37-4FEECCB90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68D5855C-CD68-B461-ED80-7BF87435A385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122265F6-7425-27F3-33D0-D187DEF6841A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1">
              <a:extLst>
                <a:ext uri="{FF2B5EF4-FFF2-40B4-BE49-F238E27FC236}">
                  <a16:creationId xmlns:a16="http://schemas.microsoft.com/office/drawing/2014/main" id="{C3D04706-E0F0-7731-9E26-63755CEC1624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2">
              <a:extLst>
                <a:ext uri="{FF2B5EF4-FFF2-40B4-BE49-F238E27FC236}">
                  <a16:creationId xmlns:a16="http://schemas.microsoft.com/office/drawing/2014/main" id="{942EA188-152D-6B7D-12E6-6E6D865689D2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9D842CEA-D142-999E-8D12-8931F43A1145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3DFC0C55-A2F4-27ED-C7A7-863F5610D8FD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E34EE3AD-2B24-941E-DCCF-50D6026F8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90F957D4-45EE-0E3F-E529-86D98069F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2989E953-5AAF-4B75-7640-3CDDAD4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F64FDFF6-D407-F440-C46D-D8D6657AB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C783D569-FEEA-D80C-DAA6-E4A33289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B1804AF1-C221-0AF8-38E9-0653E6A57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3" name="Straight Connector 41">
              <a:extLst>
                <a:ext uri="{FF2B5EF4-FFF2-40B4-BE49-F238E27FC236}">
                  <a16:creationId xmlns:a16="http://schemas.microsoft.com/office/drawing/2014/main" id="{B48E96F8-CE73-5D48-E56D-3683F66948F4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2">
              <a:extLst>
                <a:ext uri="{FF2B5EF4-FFF2-40B4-BE49-F238E27FC236}">
                  <a16:creationId xmlns:a16="http://schemas.microsoft.com/office/drawing/2014/main" id="{11C5142E-40A5-89C2-F064-E875B04EA462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3">
              <a:extLst>
                <a:ext uri="{FF2B5EF4-FFF2-40B4-BE49-F238E27FC236}">
                  <a16:creationId xmlns:a16="http://schemas.microsoft.com/office/drawing/2014/main" id="{6026B5A8-8C02-1D8F-78C2-E0CDF2A358D3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2E2B53BB-3C09-FD9A-FF7A-ECF3414DE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F289D9C3-9470-3D52-195F-B9330D27DD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8" name="Straight Connector 46">
              <a:extLst>
                <a:ext uri="{FF2B5EF4-FFF2-40B4-BE49-F238E27FC236}">
                  <a16:creationId xmlns:a16="http://schemas.microsoft.com/office/drawing/2014/main" id="{3BFCA217-B303-4428-FB0F-C839F93D0375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7">
              <a:extLst>
                <a:ext uri="{FF2B5EF4-FFF2-40B4-BE49-F238E27FC236}">
                  <a16:creationId xmlns:a16="http://schemas.microsoft.com/office/drawing/2014/main" id="{CFDC93C0-2927-3B29-0FF9-F0346B450C65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37A0A6C0-778F-BE9F-784B-BD8C455F8D87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49">
              <a:extLst>
                <a:ext uri="{FF2B5EF4-FFF2-40B4-BE49-F238E27FC236}">
                  <a16:creationId xmlns:a16="http://schemas.microsoft.com/office/drawing/2014/main" id="{FA1EEDA2-BE4D-299B-386A-85F2880279DC}"/>
                </a:ext>
              </a:extLst>
            </p:cNvPr>
            <p:cNvCxnSpPr>
              <a:cxnSpLocks/>
              <a:stCxn id="37" idx="6"/>
              <a:endCxn id="47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0">
              <a:extLst>
                <a:ext uri="{FF2B5EF4-FFF2-40B4-BE49-F238E27FC236}">
                  <a16:creationId xmlns:a16="http://schemas.microsoft.com/office/drawing/2014/main" id="{969A803C-C088-6114-BA43-285AC106FA0B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1">
              <a:extLst>
                <a:ext uri="{FF2B5EF4-FFF2-40B4-BE49-F238E27FC236}">
                  <a16:creationId xmlns:a16="http://schemas.microsoft.com/office/drawing/2014/main" id="{7A38E0D8-3D60-4505-0B53-1F68A4CC6433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C0E898B-021E-4CC8-4305-ABD00F102FC1}"/>
              </a:ext>
            </a:extLst>
          </p:cNvPr>
          <p:cNvSpPr txBox="1"/>
          <p:nvPr/>
        </p:nvSpPr>
        <p:spPr>
          <a:xfrm>
            <a:off x="5910024" y="4094435"/>
            <a:ext cx="594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times" panose="02020603050405020304" pitchFamily="18" charset="0"/>
                <a:cs typeface="times" panose="02020603050405020304" pitchFamily="18" charset="0"/>
              </a:rPr>
              <a:t>Yolov5</a:t>
            </a:r>
            <a:endParaRPr lang="ko-KR" altLang="en-US" sz="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67D888A-A26C-0036-91E8-E0359CA4D4F3}"/>
              </a:ext>
            </a:extLst>
          </p:cNvPr>
          <p:cNvCxnSpPr>
            <a:cxnSpLocks/>
          </p:cNvCxnSpPr>
          <p:nvPr/>
        </p:nvCxnSpPr>
        <p:spPr>
          <a:xfrm>
            <a:off x="4024288" y="3300052"/>
            <a:ext cx="41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B3F337-CBFF-CF7D-21B0-29468D53F7D7}"/>
              </a:ext>
            </a:extLst>
          </p:cNvPr>
          <p:cNvSpPr txBox="1"/>
          <p:nvPr/>
        </p:nvSpPr>
        <p:spPr>
          <a:xfrm>
            <a:off x="5984122" y="5785500"/>
            <a:ext cx="1218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Patch Module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67B540-6F32-947E-E959-417B898053A6}"/>
              </a:ext>
            </a:extLst>
          </p:cNvPr>
          <p:cNvSpPr/>
          <p:nvPr/>
        </p:nvSpPr>
        <p:spPr>
          <a:xfrm>
            <a:off x="4438729" y="4816027"/>
            <a:ext cx="4094209" cy="948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0E28DC8-1C57-EF6A-307F-CB21DA7E08B4}"/>
              </a:ext>
            </a:extLst>
          </p:cNvPr>
          <p:cNvCxnSpPr>
            <a:cxnSpLocks/>
          </p:cNvCxnSpPr>
          <p:nvPr/>
        </p:nvCxnSpPr>
        <p:spPr>
          <a:xfrm flipV="1">
            <a:off x="5585056" y="4529213"/>
            <a:ext cx="0" cy="28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EB9A0D1-8E64-8835-EF81-D7F664B76ACF}"/>
              </a:ext>
            </a:extLst>
          </p:cNvPr>
          <p:cNvSpPr/>
          <p:nvPr/>
        </p:nvSpPr>
        <p:spPr>
          <a:xfrm>
            <a:off x="2551364" y="4230540"/>
            <a:ext cx="1428026" cy="603926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Bounding Box Mapping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C0AE74-481C-0200-BC36-A66901A53153}"/>
              </a:ext>
            </a:extLst>
          </p:cNvPr>
          <p:cNvSpPr/>
          <p:nvPr/>
        </p:nvSpPr>
        <p:spPr>
          <a:xfrm>
            <a:off x="719938" y="4312262"/>
            <a:ext cx="1428026" cy="329709"/>
          </a:xfrm>
          <a:prstGeom prst="rect">
            <a:avLst/>
          </a:prstGeom>
          <a:solidFill>
            <a:schemeClr val="bg1"/>
          </a:solidFill>
          <a:ln w="19050">
            <a:solidFill>
              <a:srgbClr val="FD9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Detection Result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A51B773-68A9-0EF6-4642-F591F9473538}"/>
              </a:ext>
            </a:extLst>
          </p:cNvPr>
          <p:cNvCxnSpPr>
            <a:cxnSpLocks/>
          </p:cNvCxnSpPr>
          <p:nvPr/>
        </p:nvCxnSpPr>
        <p:spPr>
          <a:xfrm flipH="1">
            <a:off x="2163353" y="4486829"/>
            <a:ext cx="376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0F5413-BC02-2597-FF4E-ACC25AA70021}"/>
              </a:ext>
            </a:extLst>
          </p:cNvPr>
          <p:cNvCxnSpPr>
            <a:cxnSpLocks/>
          </p:cNvCxnSpPr>
          <p:nvPr/>
        </p:nvCxnSpPr>
        <p:spPr>
          <a:xfrm>
            <a:off x="2327501" y="3297459"/>
            <a:ext cx="39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3B2A0C5-B428-60AC-C64D-67B9165FD5E8}"/>
              </a:ext>
            </a:extLst>
          </p:cNvPr>
          <p:cNvSpPr/>
          <p:nvPr/>
        </p:nvSpPr>
        <p:spPr>
          <a:xfrm>
            <a:off x="2718382" y="2766180"/>
            <a:ext cx="1305906" cy="913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B58202-FE28-0AC9-5803-3C8E5DE7C782}"/>
              </a:ext>
            </a:extLst>
          </p:cNvPr>
          <p:cNvSpPr/>
          <p:nvPr/>
        </p:nvSpPr>
        <p:spPr>
          <a:xfrm>
            <a:off x="4617936" y="5156979"/>
            <a:ext cx="1193790" cy="44916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Recursive Packing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8A5668-9BE9-6146-9E14-FD81554BD2F7}"/>
              </a:ext>
            </a:extLst>
          </p:cNvPr>
          <p:cNvSpPr/>
          <p:nvPr/>
        </p:nvSpPr>
        <p:spPr>
          <a:xfrm>
            <a:off x="7257321" y="5151042"/>
            <a:ext cx="1135627" cy="45993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Crop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A8EF9F-1FE9-A3AE-CA94-DA2B8CA7A0FC}"/>
              </a:ext>
            </a:extLst>
          </p:cNvPr>
          <p:cNvSpPr txBox="1"/>
          <p:nvPr/>
        </p:nvSpPr>
        <p:spPr>
          <a:xfrm>
            <a:off x="5881919" y="4826344"/>
            <a:ext cx="1266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Patching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7522947-9D16-01E1-EBB5-1479992C91F6}"/>
              </a:ext>
            </a:extLst>
          </p:cNvPr>
          <p:cNvSpPr/>
          <p:nvPr/>
        </p:nvSpPr>
        <p:spPr>
          <a:xfrm>
            <a:off x="5937628" y="5162366"/>
            <a:ext cx="1193790" cy="44916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Size Decision</a:t>
            </a:r>
            <a:endParaRPr lang="ko-KR" altLang="en-US" sz="135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50D131F-0A93-3A1E-F850-D65DCEDF4487}"/>
              </a:ext>
            </a:extLst>
          </p:cNvPr>
          <p:cNvSpPr txBox="1"/>
          <p:nvPr/>
        </p:nvSpPr>
        <p:spPr>
          <a:xfrm>
            <a:off x="7002403" y="2669322"/>
            <a:ext cx="8723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>
                <a:latin typeface="times" panose="02020603050405020304" pitchFamily="18" charset="0"/>
                <a:cs typeface="times" panose="02020603050405020304" pitchFamily="18" charset="0"/>
              </a:rPr>
              <a:t>RoI</a:t>
            </a:r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 result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화살표: 위로 굽음 155">
            <a:extLst>
              <a:ext uri="{FF2B5EF4-FFF2-40B4-BE49-F238E27FC236}">
                <a16:creationId xmlns:a16="http://schemas.microsoft.com/office/drawing/2014/main" id="{FC008C37-8404-32CB-E29A-0EABAD8160B8}"/>
              </a:ext>
            </a:extLst>
          </p:cNvPr>
          <p:cNvSpPr/>
          <p:nvPr/>
        </p:nvSpPr>
        <p:spPr>
          <a:xfrm flipV="1">
            <a:off x="6762101" y="3009030"/>
            <a:ext cx="635318" cy="1786333"/>
          </a:xfrm>
          <a:prstGeom prst="bentUpArrow">
            <a:avLst>
              <a:gd name="adj1" fmla="val 11986"/>
              <a:gd name="adj2" fmla="val 16486"/>
              <a:gd name="adj3" fmla="val 1589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0" name="화살표: 왼쪽 159">
            <a:extLst>
              <a:ext uri="{FF2B5EF4-FFF2-40B4-BE49-F238E27FC236}">
                <a16:creationId xmlns:a16="http://schemas.microsoft.com/office/drawing/2014/main" id="{95292579-B700-0119-06D0-439C1057762F}"/>
              </a:ext>
            </a:extLst>
          </p:cNvPr>
          <p:cNvSpPr/>
          <p:nvPr/>
        </p:nvSpPr>
        <p:spPr>
          <a:xfrm>
            <a:off x="3979500" y="4257726"/>
            <a:ext cx="459228" cy="17193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EDC2D76-731E-B713-3B75-0AF19F5CA1EF}"/>
              </a:ext>
            </a:extLst>
          </p:cNvPr>
          <p:cNvSpPr txBox="1"/>
          <p:nvPr/>
        </p:nvSpPr>
        <p:spPr>
          <a:xfrm>
            <a:off x="1700090" y="4959996"/>
            <a:ext cx="13308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Post Processing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10F89AE-AFE3-3510-F009-339C409DBD02}"/>
              </a:ext>
            </a:extLst>
          </p:cNvPr>
          <p:cNvSpPr/>
          <p:nvPr/>
        </p:nvSpPr>
        <p:spPr>
          <a:xfrm>
            <a:off x="886489" y="3048284"/>
            <a:ext cx="1193790" cy="224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Merge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6F6587C-763E-159C-3163-3FD81E109B15}"/>
              </a:ext>
            </a:extLst>
          </p:cNvPr>
          <p:cNvSpPr/>
          <p:nvPr/>
        </p:nvSpPr>
        <p:spPr>
          <a:xfrm>
            <a:off x="886489" y="3330285"/>
            <a:ext cx="1193790" cy="224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Canvas Size</a:t>
            </a:r>
            <a:endParaRPr lang="ko-KR" altLang="en-US" sz="135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37A89D-5530-86D8-2BB4-3D00CB040121}"/>
              </a:ext>
            </a:extLst>
          </p:cNvPr>
          <p:cNvSpPr txBox="1"/>
          <p:nvPr/>
        </p:nvSpPr>
        <p:spPr>
          <a:xfrm>
            <a:off x="2839579" y="2801244"/>
            <a:ext cx="11096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times" panose="02020603050405020304" pitchFamily="18" charset="0"/>
                <a:cs typeface="times" panose="02020603050405020304" pitchFamily="18" charset="0"/>
              </a:rPr>
              <a:t>Image Merge</a:t>
            </a:r>
            <a:endParaRPr lang="ko-KR" alt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ECC17C4-E271-6087-4DC0-8EE55D5FBA4C}"/>
              </a:ext>
            </a:extLst>
          </p:cNvPr>
          <p:cNvSpPr/>
          <p:nvPr/>
        </p:nvSpPr>
        <p:spPr>
          <a:xfrm>
            <a:off x="3097256" y="3120191"/>
            <a:ext cx="266341" cy="2275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929E79B-844D-3339-D3AD-9C67AE730EF5}"/>
              </a:ext>
            </a:extLst>
          </p:cNvPr>
          <p:cNvSpPr/>
          <p:nvPr/>
        </p:nvSpPr>
        <p:spPr>
          <a:xfrm>
            <a:off x="3356215" y="3120191"/>
            <a:ext cx="266341" cy="227560"/>
          </a:xfrm>
          <a:prstGeom prst="rect">
            <a:avLst/>
          </a:prstGeom>
          <a:solidFill>
            <a:srgbClr val="79CC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2</a:t>
            </a:r>
            <a:endParaRPr lang="ko-KR" altLang="en-US" sz="1350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D51AFBE-E75C-BE40-D27E-9ECF72512413}"/>
              </a:ext>
            </a:extLst>
          </p:cNvPr>
          <p:cNvSpPr/>
          <p:nvPr/>
        </p:nvSpPr>
        <p:spPr>
          <a:xfrm>
            <a:off x="3097256" y="3350748"/>
            <a:ext cx="266341" cy="22441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D3ED53-0EDA-43D0-9818-29007FD65B1A}"/>
              </a:ext>
            </a:extLst>
          </p:cNvPr>
          <p:cNvSpPr/>
          <p:nvPr/>
        </p:nvSpPr>
        <p:spPr>
          <a:xfrm>
            <a:off x="3355867" y="3347599"/>
            <a:ext cx="266341" cy="22756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7826155-A214-84C9-6D76-2345EE87929B}"/>
              </a:ext>
            </a:extLst>
          </p:cNvPr>
          <p:cNvSpPr txBox="1"/>
          <p:nvPr/>
        </p:nvSpPr>
        <p:spPr>
          <a:xfrm>
            <a:off x="792849" y="2557037"/>
            <a:ext cx="14997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latin typeface="times" panose="02020603050405020304" pitchFamily="18" charset="0"/>
                <a:cs typeface="times" panose="02020603050405020304" pitchFamily="18" charset="0"/>
              </a:rPr>
              <a:t>Decision Module</a:t>
            </a:r>
            <a:endParaRPr lang="ko-KR" altLang="en-US" sz="135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2ED4F2-D180-DA01-1C86-E33C423564EA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7131418" y="5386948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19FEF8-5BA8-16F6-B457-A580088D5B31}"/>
              </a:ext>
            </a:extLst>
          </p:cNvPr>
          <p:cNvCxnSpPr>
            <a:cxnSpLocks/>
          </p:cNvCxnSpPr>
          <p:nvPr/>
        </p:nvCxnSpPr>
        <p:spPr>
          <a:xfrm flipH="1">
            <a:off x="5811725" y="5386948"/>
            <a:ext cx="12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2CDCE-654E-15EB-F3AD-77FB993ECD32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1B5C-6A87-23C6-1006-A371B47B3AE9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72AA9F-91E1-941C-79DA-CE8ED30D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BDB1B36F-1233-D7D8-CA24-161C0A101CDA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3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927AE-833D-43DC-8A2C-D735685E0C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1" y="2738539"/>
            <a:ext cx="1134318" cy="1134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FE469-2B2D-40CE-A2AE-5D93F35E6A83}"/>
              </a:ext>
            </a:extLst>
          </p:cNvPr>
          <p:cNvSpPr/>
          <p:nvPr/>
        </p:nvSpPr>
        <p:spPr>
          <a:xfrm>
            <a:off x="1" y="4390696"/>
            <a:ext cx="9144000" cy="144201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7D82F6-6608-46B6-B381-9916447EE76B}"/>
              </a:ext>
            </a:extLst>
          </p:cNvPr>
          <p:cNvSpPr/>
          <p:nvPr/>
        </p:nvSpPr>
        <p:spPr>
          <a:xfrm>
            <a:off x="3266091" y="1940695"/>
            <a:ext cx="261181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2E229-2378-4405-9087-57671A5FC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3643414" y="5049482"/>
            <a:ext cx="1298367" cy="42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4AEF9-A9A0-4A4E-8490-94A1970A7D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76" y="143521"/>
            <a:ext cx="1228382" cy="254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3F5BE-94BC-4D0A-8CC1-AC4E9C90E8A0}"/>
              </a:ext>
            </a:extLst>
          </p:cNvPr>
          <p:cNvSpPr txBox="1"/>
          <p:nvPr/>
        </p:nvSpPr>
        <p:spPr>
          <a:xfrm>
            <a:off x="4508624" y="68172"/>
            <a:ext cx="457200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 : Hoon Sung Chwa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C63D-1CA9-4C0D-85F9-6274710D2EA5}"/>
              </a:ext>
            </a:extLst>
          </p:cNvPr>
          <p:cNvSpPr txBox="1"/>
          <p:nvPr/>
        </p:nvSpPr>
        <p:spPr>
          <a:xfrm>
            <a:off x="1691139" y="5711522"/>
            <a:ext cx="5761711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 of Information &amp; Communication Engineering, DGIST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Computing Lab </a:t>
            </a:r>
          </a:p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Kang Young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(kye0520@dgist.ac.kr)</a:t>
            </a:r>
          </a:p>
        </p:txBody>
      </p:sp>
    </p:spTree>
    <p:extLst>
      <p:ext uri="{BB962C8B-B14F-4D97-AF65-F5344CB8AC3E}">
        <p14:creationId xmlns:p14="http://schemas.microsoft.com/office/powerpoint/2010/main" val="391388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E9889-4C77-CB69-5ACC-C04FA1D1D7DA}"/>
              </a:ext>
            </a:extLst>
          </p:cNvPr>
          <p:cNvSpPr txBox="1"/>
          <p:nvPr/>
        </p:nvSpPr>
        <p:spPr>
          <a:xfrm>
            <a:off x="0" y="999558"/>
            <a:ext cx="8625363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Comparison Models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Vanilla : YOLOv5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Resizing vanilla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Batching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Model (Ours)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Model without density (scaling only)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Merge+Patch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Model without object scaling (density only) </a:t>
            </a:r>
          </a:p>
        </p:txBody>
      </p:sp>
    </p:spTree>
    <p:extLst>
      <p:ext uri="{BB962C8B-B14F-4D97-AF65-F5344CB8AC3E}">
        <p14:creationId xmlns:p14="http://schemas.microsoft.com/office/powerpoint/2010/main" val="134288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6D56EC6-BF0E-12A7-2993-3044FA4A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4" y="2194568"/>
            <a:ext cx="4815068" cy="369607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Deadline miss comparison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962485" y="1679675"/>
            <a:ext cx="344717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Deadline Miss ratio comparison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26A44-10DC-6390-1E20-8B89EDF1498D}"/>
              </a:ext>
            </a:extLst>
          </p:cNvPr>
          <p:cNvSpPr txBox="1"/>
          <p:nvPr/>
        </p:nvSpPr>
        <p:spPr>
          <a:xfrm>
            <a:off x="5027763" y="1863897"/>
            <a:ext cx="3761669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Vanilla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is vulnerable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dynamically changing deadlines.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715F7-F65A-944F-A968-1C2F417DC7BC}"/>
              </a:ext>
            </a:extLst>
          </p:cNvPr>
          <p:cNvSpPr/>
          <p:nvPr/>
        </p:nvSpPr>
        <p:spPr>
          <a:xfrm>
            <a:off x="787078" y="4896573"/>
            <a:ext cx="3875432" cy="184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F3F8C-B0E2-CC18-9EFF-B0587E56E5A0}"/>
              </a:ext>
            </a:extLst>
          </p:cNvPr>
          <p:cNvSpPr txBox="1"/>
          <p:nvPr/>
        </p:nvSpPr>
        <p:spPr>
          <a:xfrm>
            <a:off x="5011972" y="4378183"/>
            <a:ext cx="3761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deciding  Merge and Canvas size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according to deadline helps meet deadline at any dynamically changing circumstances.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F6006-7FBF-8354-BB68-85E1239FEAD6}"/>
              </a:ext>
            </a:extLst>
          </p:cNvPr>
          <p:cNvSpPr txBox="1"/>
          <p:nvPr/>
        </p:nvSpPr>
        <p:spPr>
          <a:xfrm>
            <a:off x="5019868" y="2755294"/>
            <a:ext cx="3761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When processed with batch size of 4 ,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batching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is inefficient in that because of the time it takes to load and process each batch.</a:t>
            </a:r>
          </a:p>
        </p:txBody>
      </p:sp>
    </p:spTree>
    <p:extLst>
      <p:ext uri="{BB962C8B-B14F-4D97-AF65-F5344CB8AC3E}">
        <p14:creationId xmlns:p14="http://schemas.microsoft.com/office/powerpoint/2010/main" val="9166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5DC74A3A-2E9A-6144-993F-68E09FBD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" y="1594186"/>
            <a:ext cx="8202571" cy="33379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78706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1478247" y="1064436"/>
            <a:ext cx="618750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3883890" y="5066387"/>
            <a:ext cx="488975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Results show our higher accuracy results without deadline miss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C7F7F-73F7-E717-37CE-64A0B24BF89C}"/>
              </a:ext>
            </a:extLst>
          </p:cNvPr>
          <p:cNvSpPr txBox="1"/>
          <p:nvPr/>
        </p:nvSpPr>
        <p:spPr>
          <a:xfrm>
            <a:off x="426080" y="4924063"/>
            <a:ext cx="279179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Corresponding Image Resolution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2CE881-7007-1313-7970-E71D4B032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1" y="5399730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AD5E8-3E5B-2785-BA9C-0028DC44A4A9}"/>
              </a:ext>
            </a:extLst>
          </p:cNvPr>
          <p:cNvSpPr/>
          <p:nvPr/>
        </p:nvSpPr>
        <p:spPr>
          <a:xfrm>
            <a:off x="265814" y="5904818"/>
            <a:ext cx="3200399" cy="177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2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2BE687C-2A40-EDE2-B7D4-4C85C9A76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8" y="1560810"/>
            <a:ext cx="8232986" cy="33800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51E38-6C3E-FDEC-03C6-C9171DCCFC36}"/>
              </a:ext>
            </a:extLst>
          </p:cNvPr>
          <p:cNvSpPr txBox="1"/>
          <p:nvPr/>
        </p:nvSpPr>
        <p:spPr>
          <a:xfrm>
            <a:off x="1584928" y="1016687"/>
            <a:ext cx="597414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baselines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4072928" y="5101190"/>
            <a:ext cx="428464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Results show our higher accuracy results without deadline miss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C7F7F-73F7-E717-37CE-64A0B24BF89C}"/>
              </a:ext>
            </a:extLst>
          </p:cNvPr>
          <p:cNvSpPr txBox="1"/>
          <p:nvPr/>
        </p:nvSpPr>
        <p:spPr>
          <a:xfrm>
            <a:off x="489358" y="4940831"/>
            <a:ext cx="279179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Corresponding Image Resolution</a:t>
            </a:r>
          </a:p>
        </p:txBody>
      </p:sp>
      <p:sp>
        <p:nvSpPr>
          <p:cNvPr id="51" name="번개 50">
            <a:extLst>
              <a:ext uri="{FF2B5EF4-FFF2-40B4-BE49-F238E27FC236}">
                <a16:creationId xmlns:a16="http://schemas.microsoft.com/office/drawing/2014/main" id="{4F39BBAC-008F-40B1-E996-A9A2895C9E95}"/>
              </a:ext>
            </a:extLst>
          </p:cNvPr>
          <p:cNvSpPr/>
          <p:nvPr/>
        </p:nvSpPr>
        <p:spPr>
          <a:xfrm rot="1121706">
            <a:off x="1377110" y="2173337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번개 51">
            <a:extLst>
              <a:ext uri="{FF2B5EF4-FFF2-40B4-BE49-F238E27FC236}">
                <a16:creationId xmlns:a16="http://schemas.microsoft.com/office/drawing/2014/main" id="{C9FD2EB1-6FCF-9934-E737-C552F5CACF70}"/>
              </a:ext>
            </a:extLst>
          </p:cNvPr>
          <p:cNvSpPr/>
          <p:nvPr/>
        </p:nvSpPr>
        <p:spPr>
          <a:xfrm rot="1121706">
            <a:off x="3267721" y="2159749"/>
            <a:ext cx="386150" cy="4022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25B05-618B-2E81-3A57-12148851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59" y="5336064"/>
            <a:ext cx="3449995" cy="134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8F3BF8-533A-A046-3239-F069820E9FE8}"/>
              </a:ext>
            </a:extLst>
          </p:cNvPr>
          <p:cNvSpPr/>
          <p:nvPr/>
        </p:nvSpPr>
        <p:spPr>
          <a:xfrm>
            <a:off x="382956" y="6027943"/>
            <a:ext cx="3200399" cy="177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4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차트이(가) 표시된 사진&#10;&#10;자동 생성된 설명">
            <a:extLst>
              <a:ext uri="{FF2B5EF4-FFF2-40B4-BE49-F238E27FC236}">
                <a16:creationId xmlns:a16="http://schemas.microsoft.com/office/drawing/2014/main" id="{C7FA2296-0038-B612-F777-4C85788A4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0" y="2569715"/>
            <a:ext cx="3596640" cy="370470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Classification Accuracy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4408524" y="4540224"/>
            <a:ext cx="426697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Therefore,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 consideration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is essential approach to higher classification accuracy.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C350F-1DA6-F783-EE93-3547AD23CD91}"/>
              </a:ext>
            </a:extLst>
          </p:cNvPr>
          <p:cNvSpPr txBox="1"/>
          <p:nvPr/>
        </p:nvSpPr>
        <p:spPr>
          <a:xfrm>
            <a:off x="360779" y="1555564"/>
            <a:ext cx="439410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detection accuracy comparison with and without object scaling and density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180149-8D2A-1C2F-64A1-B419DAD12E57}"/>
              </a:ext>
            </a:extLst>
          </p:cNvPr>
          <p:cNvSpPr/>
          <p:nvPr/>
        </p:nvSpPr>
        <p:spPr>
          <a:xfrm>
            <a:off x="1562101" y="2974515"/>
            <a:ext cx="495300" cy="2683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2A2C4-21C3-92B6-9E22-0CF633E7CBF5}"/>
              </a:ext>
            </a:extLst>
          </p:cNvPr>
          <p:cNvSpPr txBox="1"/>
          <p:nvPr/>
        </p:nvSpPr>
        <p:spPr>
          <a:xfrm>
            <a:off x="4418656" y="2551066"/>
            <a:ext cx="426697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336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Classification Accuracy 3 :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3864F-C696-3CAD-0B43-C34FD702FC90}"/>
              </a:ext>
            </a:extLst>
          </p:cNvPr>
          <p:cNvSpPr txBox="1"/>
          <p:nvPr/>
        </p:nvSpPr>
        <p:spPr>
          <a:xfrm>
            <a:off x="488225" y="5237712"/>
            <a:ext cx="3055588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H : Frame of previous object number over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L :  Frame of previous object number under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C350F-1DA6-F783-EE93-3547AD23CD91}"/>
              </a:ext>
            </a:extLst>
          </p:cNvPr>
          <p:cNvSpPr txBox="1"/>
          <p:nvPr/>
        </p:nvSpPr>
        <p:spPr>
          <a:xfrm>
            <a:off x="4982185" y="1828036"/>
            <a:ext cx="34987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Accuracy of different density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3E1D9-22D3-D995-C9A6-6969510540AF}"/>
              </a:ext>
            </a:extLst>
          </p:cNvPr>
          <p:cNvSpPr txBox="1"/>
          <p:nvPr/>
        </p:nvSpPr>
        <p:spPr>
          <a:xfrm>
            <a:off x="663113" y="1620288"/>
            <a:ext cx="270581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Number of object distribution per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707BE-455F-4EDE-AFF0-5F7661558993}"/>
              </a:ext>
            </a:extLst>
          </p:cNvPr>
          <p:cNvSpPr txBox="1"/>
          <p:nvPr/>
        </p:nvSpPr>
        <p:spPr>
          <a:xfrm>
            <a:off x="930764" y="4663689"/>
            <a:ext cx="209811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Density Level</a:t>
            </a:r>
          </a:p>
        </p:txBody>
      </p:sp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C027528-B0E6-8A1E-5844-6FEEA59AA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6844" r="20338" b="1109"/>
          <a:stretch/>
        </p:blipFill>
        <p:spPr>
          <a:xfrm>
            <a:off x="902191" y="2641384"/>
            <a:ext cx="2227655" cy="202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7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31DBB631-49B7-5959-B326-325ADCFEC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2" y="2307997"/>
            <a:ext cx="3976286" cy="287318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Breakdown latency of Patching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44130-6F57-F6AD-F06C-7C2CF5C34E21}"/>
              </a:ext>
            </a:extLst>
          </p:cNvPr>
          <p:cNvSpPr txBox="1"/>
          <p:nvPr/>
        </p:nvSpPr>
        <p:spPr>
          <a:xfrm>
            <a:off x="568552" y="5256884"/>
            <a:ext cx="369202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Execution time of patching only covers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5%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8%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respectively.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D1528-03C0-B0DA-6C1B-DC50E103B590}"/>
              </a:ext>
            </a:extLst>
          </p:cNvPr>
          <p:cNvSpPr txBox="1"/>
          <p:nvPr/>
        </p:nvSpPr>
        <p:spPr>
          <a:xfrm>
            <a:off x="1159518" y="1460936"/>
            <a:ext cx="25100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Breakdown latency of Patching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26056-B74F-0081-31D8-5C334770D746}"/>
              </a:ext>
            </a:extLst>
          </p:cNvPr>
          <p:cNvSpPr txBox="1"/>
          <p:nvPr/>
        </p:nvSpPr>
        <p:spPr>
          <a:xfrm>
            <a:off x="5733445" y="1503807"/>
            <a:ext cx="25100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Patching execution time with the number of objects</a:t>
            </a:r>
          </a:p>
        </p:txBody>
      </p:sp>
      <p:pic>
        <p:nvPicPr>
          <p:cNvPr id="8" name="그림 7" descr="텍스트, 스크린샷, 번호, 직사각형이(가) 표시된 사진&#10;&#10;자동 생성된 설명">
            <a:extLst>
              <a:ext uri="{FF2B5EF4-FFF2-40B4-BE49-F238E27FC236}">
                <a16:creationId xmlns:a16="http://schemas.microsoft.com/office/drawing/2014/main" id="{E60E0C00-CD11-0B3A-C2E3-33623740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52" y="2435856"/>
            <a:ext cx="3208639" cy="26652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0E6439-B802-3760-656C-6625817C86FC}"/>
              </a:ext>
            </a:extLst>
          </p:cNvPr>
          <p:cNvSpPr/>
          <p:nvPr/>
        </p:nvSpPr>
        <p:spPr>
          <a:xfrm>
            <a:off x="1346200" y="3333750"/>
            <a:ext cx="415925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3CE0B-0BBE-CD5A-3E27-A24D50CB5EBB}"/>
              </a:ext>
            </a:extLst>
          </p:cNvPr>
          <p:cNvSpPr/>
          <p:nvPr/>
        </p:nvSpPr>
        <p:spPr>
          <a:xfrm>
            <a:off x="2346325" y="3692265"/>
            <a:ext cx="415925" cy="22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65D93-7C72-0E97-62E2-0113B92CF192}"/>
              </a:ext>
            </a:extLst>
          </p:cNvPr>
          <p:cNvSpPr txBox="1"/>
          <p:nvPr/>
        </p:nvSpPr>
        <p:spPr>
          <a:xfrm>
            <a:off x="5610848" y="5101074"/>
            <a:ext cx="29646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Number of objects increases execution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Low gap between number of objects.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8CD3F-C488-DEA5-87F1-618578CB9F78}"/>
              </a:ext>
            </a:extLst>
          </p:cNvPr>
          <p:cNvSpPr txBox="1"/>
          <p:nvPr/>
        </p:nvSpPr>
        <p:spPr>
          <a:xfrm>
            <a:off x="6296198" y="3225284"/>
            <a:ext cx="50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0.9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B2B494-6C04-731F-FD28-CBD5646E4CFD}"/>
              </a:ext>
            </a:extLst>
          </p:cNvPr>
          <p:cNvCxnSpPr>
            <a:cxnSpLocks/>
          </p:cNvCxnSpPr>
          <p:nvPr/>
        </p:nvCxnSpPr>
        <p:spPr>
          <a:xfrm>
            <a:off x="6296198" y="2985457"/>
            <a:ext cx="0" cy="84898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CFCDA60-D66F-FA83-BC03-9B2D2667F4CA}"/>
              </a:ext>
            </a:extLst>
          </p:cNvPr>
          <p:cNvCxnSpPr>
            <a:cxnSpLocks/>
          </p:cNvCxnSpPr>
          <p:nvPr/>
        </p:nvCxnSpPr>
        <p:spPr>
          <a:xfrm>
            <a:off x="6296198" y="2997720"/>
            <a:ext cx="194734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31034" y="6558613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 time object detection in AVs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 based Object detection tasks are applied.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safety-critical applications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critical to ensure safety of the system.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Current trend extends from single camera object detection to </a:t>
            </a:r>
            <a:r>
              <a:rPr lang="en-US" altLang="ko-K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multi-camera object detection. 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54544E-6093-06A6-877D-FB5EA5AB4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5" y="4605211"/>
            <a:ext cx="2502878" cy="166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D21636-6A62-93F9-BA90-E0A450215637}"/>
              </a:ext>
            </a:extLst>
          </p:cNvPr>
          <p:cNvSpPr txBox="1"/>
          <p:nvPr/>
        </p:nvSpPr>
        <p:spPr>
          <a:xfrm>
            <a:off x="404194" y="6393634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F5B2C-38AE-245B-DC4A-101C459EECB3}"/>
              </a:ext>
            </a:extLst>
          </p:cNvPr>
          <p:cNvSpPr txBox="1"/>
          <p:nvPr/>
        </p:nvSpPr>
        <p:spPr>
          <a:xfrm>
            <a:off x="3509366" y="6323973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7B046D5-EF7D-7EFD-161D-2D418F938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250" y="4671989"/>
            <a:ext cx="2502877" cy="167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122AF-188E-58BC-9250-1AC5DA54A07F}"/>
              </a:ext>
            </a:extLst>
          </p:cNvPr>
          <p:cNvSpPr txBox="1"/>
          <p:nvPr/>
        </p:nvSpPr>
        <p:spPr>
          <a:xfrm>
            <a:off x="6404064" y="6298485"/>
            <a:ext cx="230865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Multi Camera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C50AB-BD49-F529-4BE0-02251D21A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901" y="4722783"/>
            <a:ext cx="2064983" cy="160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23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20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1.Decision Module</a:t>
            </a:r>
          </a:p>
        </p:txBody>
      </p:sp>
    </p:spTree>
    <p:extLst>
      <p:ext uri="{BB962C8B-B14F-4D97-AF65-F5344CB8AC3E}">
        <p14:creationId xmlns:p14="http://schemas.microsoft.com/office/powerpoint/2010/main" val="218386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21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Detection </a:t>
            </a:r>
          </a:p>
        </p:txBody>
      </p:sp>
    </p:spTree>
    <p:extLst>
      <p:ext uri="{BB962C8B-B14F-4D97-AF65-F5344CB8AC3E}">
        <p14:creationId xmlns:p14="http://schemas.microsoft.com/office/powerpoint/2010/main" val="197845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Design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22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3. Image Patching</a:t>
            </a:r>
          </a:p>
        </p:txBody>
      </p:sp>
    </p:spTree>
    <p:extLst>
      <p:ext uri="{BB962C8B-B14F-4D97-AF65-F5344CB8AC3E}">
        <p14:creationId xmlns:p14="http://schemas.microsoft.com/office/powerpoint/2010/main" val="296649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87341" y="116605"/>
            <a:ext cx="8686302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Experiment</a:t>
            </a:r>
            <a:endParaRPr lang="en-US" altLang="ko-KR" sz="24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17F8-7C06-9566-F89B-BB9D4A2223F7}"/>
              </a:ext>
            </a:extLst>
          </p:cNvPr>
          <p:cNvSpPr txBox="1"/>
          <p:nvPr/>
        </p:nvSpPr>
        <p:spPr>
          <a:xfrm>
            <a:off x="87341" y="999558"/>
            <a:ext cx="8903001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highlight>
                  <a:srgbClr val="BDD7EE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Execution time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of localization per different image resolution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D9B234E-F82B-9D5D-1878-9D9227B5F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549863"/>
              </p:ext>
            </p:extLst>
          </p:nvPr>
        </p:nvGraphicFramePr>
        <p:xfrm>
          <a:off x="642646" y="1498352"/>
          <a:ext cx="7858708" cy="486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36716-29AF-F3C3-5078-11D1C4DE2FBD}"/>
              </a:ext>
            </a:extLst>
          </p:cNvPr>
          <p:cNvSpPr txBox="1"/>
          <p:nvPr/>
        </p:nvSpPr>
        <p:spPr>
          <a:xfrm>
            <a:off x="928675" y="6211822"/>
            <a:ext cx="71087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Merging images for localization is effective in terms of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274693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8900541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Networks (DNNs) are increasingly used in various real-time applications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Based on DNN models such as YOLO.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Share resources in embedded system.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A5644-E2B8-0DA1-0731-152DE280BA23}"/>
              </a:ext>
            </a:extLst>
          </p:cNvPr>
          <p:cNvSpPr txBox="1"/>
          <p:nvPr/>
        </p:nvSpPr>
        <p:spPr>
          <a:xfrm>
            <a:off x="1539256" y="5829444"/>
            <a:ext cx="57921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Timely inference is critical for safety.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E2F88-2A19-01AD-F952-63888148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75" y="1181174"/>
            <a:ext cx="1078326" cy="5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made possible to handle complex and dynamic environments capturing different perspectives of scenes.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is applied to various scenarios.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6D646-8359-521E-FAD8-3B34C7DB2E24}"/>
              </a:ext>
            </a:extLst>
          </p:cNvPr>
          <p:cNvSpPr txBox="1"/>
          <p:nvPr/>
        </p:nvSpPr>
        <p:spPr>
          <a:xfrm>
            <a:off x="783965" y="2841826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Vehicles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853D4C-D6E7-9BAF-F8CC-AA014A315370}"/>
              </a:ext>
            </a:extLst>
          </p:cNvPr>
          <p:cNvSpPr txBox="1"/>
          <p:nvPr/>
        </p:nvSpPr>
        <p:spPr>
          <a:xfrm>
            <a:off x="3639611" y="2871003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Surveillance Camera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ACC4F8-A488-197F-5A93-C2F514D2203B}"/>
              </a:ext>
            </a:extLst>
          </p:cNvPr>
          <p:cNvGrpSpPr/>
          <p:nvPr/>
        </p:nvGrpSpPr>
        <p:grpSpPr>
          <a:xfrm>
            <a:off x="309515" y="3561504"/>
            <a:ext cx="3305638" cy="2265364"/>
            <a:chOff x="6037635" y="4303984"/>
            <a:chExt cx="3190805" cy="2207998"/>
          </a:xfrm>
        </p:grpSpPr>
        <p:sp>
          <p:nvSpPr>
            <p:cNvPr id="64" name="현 63">
              <a:extLst>
                <a:ext uri="{FF2B5EF4-FFF2-40B4-BE49-F238E27FC236}">
                  <a16:creationId xmlns:a16="http://schemas.microsoft.com/office/drawing/2014/main" id="{07C4F6A0-6539-6ECD-15BC-EC89D8672098}"/>
                </a:ext>
              </a:extLst>
            </p:cNvPr>
            <p:cNvSpPr/>
            <p:nvPr/>
          </p:nvSpPr>
          <p:spPr>
            <a:xfrm rot="17551379">
              <a:off x="7665127" y="542375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현 64">
              <a:extLst>
                <a:ext uri="{FF2B5EF4-FFF2-40B4-BE49-F238E27FC236}">
                  <a16:creationId xmlns:a16="http://schemas.microsoft.com/office/drawing/2014/main" id="{95DB482C-30B2-62B4-AEEF-1C5637E219BF}"/>
                </a:ext>
              </a:extLst>
            </p:cNvPr>
            <p:cNvSpPr/>
            <p:nvPr/>
          </p:nvSpPr>
          <p:spPr>
            <a:xfrm rot="12067771">
              <a:off x="8118774" y="4905695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현 65">
              <a:extLst>
                <a:ext uri="{FF2B5EF4-FFF2-40B4-BE49-F238E27FC236}">
                  <a16:creationId xmlns:a16="http://schemas.microsoft.com/office/drawing/2014/main" id="{E49A03AD-089D-D75D-5130-B94DEB22A5BF}"/>
                </a:ext>
              </a:extLst>
            </p:cNvPr>
            <p:cNvSpPr/>
            <p:nvPr/>
          </p:nvSpPr>
          <p:spPr>
            <a:xfrm rot="6913798">
              <a:off x="7518304" y="4356351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현 66">
              <a:extLst>
                <a:ext uri="{FF2B5EF4-FFF2-40B4-BE49-F238E27FC236}">
                  <a16:creationId xmlns:a16="http://schemas.microsoft.com/office/drawing/2014/main" id="{5510F7E6-14CB-6A77-640B-F5DD282C40AD}"/>
                </a:ext>
              </a:extLst>
            </p:cNvPr>
            <p:cNvSpPr/>
            <p:nvPr/>
          </p:nvSpPr>
          <p:spPr>
            <a:xfrm rot="17817473">
              <a:off x="6651645" y="5454683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현 67">
              <a:extLst>
                <a:ext uri="{FF2B5EF4-FFF2-40B4-BE49-F238E27FC236}">
                  <a16:creationId xmlns:a16="http://schemas.microsoft.com/office/drawing/2014/main" id="{443B31B7-A8EF-1119-C3CE-BC51E5C37967}"/>
                </a:ext>
              </a:extLst>
            </p:cNvPr>
            <p:cNvSpPr/>
            <p:nvPr/>
          </p:nvSpPr>
          <p:spPr>
            <a:xfrm rot="1215560">
              <a:off x="6037635" y="4956839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현 68">
              <a:extLst>
                <a:ext uri="{FF2B5EF4-FFF2-40B4-BE49-F238E27FC236}">
                  <a16:creationId xmlns:a16="http://schemas.microsoft.com/office/drawing/2014/main" id="{93B70D96-5711-0AA0-87ED-AEDA2F3BC8A0}"/>
                </a:ext>
              </a:extLst>
            </p:cNvPr>
            <p:cNvSpPr/>
            <p:nvPr/>
          </p:nvSpPr>
          <p:spPr>
            <a:xfrm rot="6913798">
              <a:off x="6591608" y="4413377"/>
              <a:ext cx="1109666" cy="1004932"/>
            </a:xfrm>
            <a:prstGeom prst="chor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 descr="다크, 빛이(가) 표시된 사진&#10;&#10;자동 생성된 설명">
              <a:extLst>
                <a:ext uri="{FF2B5EF4-FFF2-40B4-BE49-F238E27FC236}">
                  <a16:creationId xmlns:a16="http://schemas.microsoft.com/office/drawing/2014/main" id="{06C47FB9-B5A8-A580-B0D4-092F330F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92"/>
            <a:stretch/>
          </p:blipFill>
          <p:spPr>
            <a:xfrm>
              <a:off x="6364946" y="4643077"/>
              <a:ext cx="2457436" cy="1659958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F557FED-B3B1-97C5-93A5-0D0447264D9B}"/>
                </a:ext>
              </a:extLst>
            </p:cNvPr>
            <p:cNvGrpSpPr/>
            <p:nvPr/>
          </p:nvGrpSpPr>
          <p:grpSpPr>
            <a:xfrm>
              <a:off x="8150506" y="495103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B29C4EE-12AB-5AF8-E004-7632E548B7ED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다리꼴 87">
                <a:extLst>
                  <a:ext uri="{FF2B5EF4-FFF2-40B4-BE49-F238E27FC236}">
                    <a16:creationId xmlns:a16="http://schemas.microsoft.com/office/drawing/2014/main" id="{5F72E8DC-41F6-1FEE-EF95-6814A3728E05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59E8FB5-9307-D3F9-1F79-C804C2B0939F}"/>
                </a:ext>
              </a:extLst>
            </p:cNvPr>
            <p:cNvGrpSpPr/>
            <p:nvPr/>
          </p:nvGrpSpPr>
          <p:grpSpPr>
            <a:xfrm rot="10800000">
              <a:off x="8180348" y="5699676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2049116D-8E2E-4BD4-AF40-642D637D8242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다리꼴 85">
                <a:extLst>
                  <a:ext uri="{FF2B5EF4-FFF2-40B4-BE49-F238E27FC236}">
                    <a16:creationId xmlns:a16="http://schemas.microsoft.com/office/drawing/2014/main" id="{5D3F98C1-0E4C-A14F-35A8-1F8495C1E4E1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6675278-032E-5A10-64C3-7465DA53570F}"/>
                </a:ext>
              </a:extLst>
            </p:cNvPr>
            <p:cNvGrpSpPr/>
            <p:nvPr/>
          </p:nvGrpSpPr>
          <p:grpSpPr>
            <a:xfrm rot="5400000">
              <a:off x="8573277" y="53120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707B0706-64EA-C4E3-345D-07EEFEC8A8B7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다리꼴 83">
                <a:extLst>
                  <a:ext uri="{FF2B5EF4-FFF2-40B4-BE49-F238E27FC236}">
                    <a16:creationId xmlns:a16="http://schemas.microsoft.com/office/drawing/2014/main" id="{FFB3B678-2AA4-FCEA-EEF2-83932A7D7807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6D13C86-1B68-A004-5E80-2D3C6F5F4848}"/>
                </a:ext>
              </a:extLst>
            </p:cNvPr>
            <p:cNvGrpSpPr/>
            <p:nvPr/>
          </p:nvGrpSpPr>
          <p:grpSpPr>
            <a:xfrm rot="16200000">
              <a:off x="6572562" y="5323252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A4A81BEB-483C-62F0-96AC-CE195B92ECF9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81">
                <a:extLst>
                  <a:ext uri="{FF2B5EF4-FFF2-40B4-BE49-F238E27FC236}">
                    <a16:creationId xmlns:a16="http://schemas.microsoft.com/office/drawing/2014/main" id="{0751165C-1D90-AA2A-75D3-073283509B0B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99C4877-B29E-4855-ECF4-D67FC319EA39}"/>
                </a:ext>
              </a:extLst>
            </p:cNvPr>
            <p:cNvGrpSpPr/>
            <p:nvPr/>
          </p:nvGrpSpPr>
          <p:grpSpPr>
            <a:xfrm>
              <a:off x="6975450" y="4954033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2359F08F-D53C-3CA0-CCC9-32E938581E10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사다리꼴 79">
                <a:extLst>
                  <a:ext uri="{FF2B5EF4-FFF2-40B4-BE49-F238E27FC236}">
                    <a16:creationId xmlns:a16="http://schemas.microsoft.com/office/drawing/2014/main" id="{BB30F3A4-8C40-622C-8633-AA42BA6737CD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0CE86A-660C-FC67-DE7B-251E444F127F}"/>
                </a:ext>
              </a:extLst>
            </p:cNvPr>
            <p:cNvGrpSpPr/>
            <p:nvPr/>
          </p:nvGrpSpPr>
          <p:grpSpPr>
            <a:xfrm rot="10800000">
              <a:off x="6978600" y="5656264"/>
              <a:ext cx="186065" cy="298611"/>
              <a:chOff x="-585766" y="2745700"/>
              <a:chExt cx="692316" cy="91440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B5363A95-BA28-58A2-1E44-6D8C37FB8BA6}"/>
                  </a:ext>
                </a:extLst>
              </p:cNvPr>
              <p:cNvSpPr/>
              <p:nvPr/>
            </p:nvSpPr>
            <p:spPr>
              <a:xfrm>
                <a:off x="-585766" y="3060775"/>
                <a:ext cx="692316" cy="599326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14C00A75-6337-BBFC-29D5-D9DAFCC91F53}"/>
                  </a:ext>
                </a:extLst>
              </p:cNvPr>
              <p:cNvSpPr/>
              <p:nvPr/>
            </p:nvSpPr>
            <p:spPr>
              <a:xfrm rot="10800000">
                <a:off x="-474724" y="2745700"/>
                <a:ext cx="474724" cy="315073"/>
              </a:xfrm>
              <a:prstGeom prst="trapezoid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582D23-7783-C932-6495-2487FBEB4C6B}"/>
              </a:ext>
            </a:extLst>
          </p:cNvPr>
          <p:cNvSpPr txBox="1"/>
          <p:nvPr/>
        </p:nvSpPr>
        <p:spPr>
          <a:xfrm>
            <a:off x="222992" y="6142709"/>
            <a:ext cx="869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Multi camera object detection tasks are now an essential part of our daily lives!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64677-38B9-8EBB-E78D-3E9DA42F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12" y="3753119"/>
            <a:ext cx="162877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1061D-DB5C-8035-C681-B818B438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63" y="4139293"/>
            <a:ext cx="236220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22B1E-5277-873F-80B0-6836810A1FA5}"/>
              </a:ext>
            </a:extLst>
          </p:cNvPr>
          <p:cNvSpPr txBox="1"/>
          <p:nvPr/>
        </p:nvSpPr>
        <p:spPr>
          <a:xfrm>
            <a:off x="6258163" y="2965699"/>
            <a:ext cx="236021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Drones</a:t>
            </a:r>
          </a:p>
        </p:txBody>
      </p:sp>
    </p:spTree>
    <p:extLst>
      <p:ext uri="{BB962C8B-B14F-4D97-AF65-F5344CB8AC3E}">
        <p14:creationId xmlns:p14="http://schemas.microsoft.com/office/powerpoint/2010/main" val="29856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4701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Multi camera object detection commonly include safety critical tasks.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If not satisfied,  it may lead to severe accidents.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D659AE-3A24-2B2D-4638-FCA7C54259DF}"/>
              </a:ext>
            </a:extLst>
          </p:cNvPr>
          <p:cNvSpPr txBox="1"/>
          <p:nvPr/>
        </p:nvSpPr>
        <p:spPr>
          <a:xfrm>
            <a:off x="953252" y="5991036"/>
            <a:ext cx="7237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Timely Inference </a:t>
            </a:r>
            <a:r>
              <a:rPr lang="en-US" altLang="ko-KR" sz="2000" dirty="0"/>
              <a:t>is critical ! </a:t>
            </a:r>
            <a:endParaRPr lang="ko-KR" altLang="en-US" sz="2000" dirty="0"/>
          </a:p>
        </p:txBody>
      </p:sp>
      <p:pic>
        <p:nvPicPr>
          <p:cNvPr id="3" name="그림 2" descr="노랑, 교통이(가) 표시된 사진&#10;&#10;자동 생성된 설명">
            <a:extLst>
              <a:ext uri="{FF2B5EF4-FFF2-40B4-BE49-F238E27FC236}">
                <a16:creationId xmlns:a16="http://schemas.microsoft.com/office/drawing/2014/main" id="{C5254688-A164-82FB-3CB8-9AEB2CE67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6" y="2647859"/>
            <a:ext cx="4237024" cy="2824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F237C5-6A63-4BA8-79DF-070DF5B2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859" y="3769070"/>
            <a:ext cx="2362200" cy="1619250"/>
          </a:xfrm>
          <a:prstGeom prst="rect">
            <a:avLst/>
          </a:prstGeom>
        </p:spPr>
      </p:pic>
      <p:sp>
        <p:nvSpPr>
          <p:cNvPr id="6" name="폭발: 8pt 5">
            <a:extLst>
              <a:ext uri="{FF2B5EF4-FFF2-40B4-BE49-F238E27FC236}">
                <a16:creationId xmlns:a16="http://schemas.microsoft.com/office/drawing/2014/main" id="{CD7BBCD2-F07B-3E45-CC7A-763140616D1F}"/>
              </a:ext>
            </a:extLst>
          </p:cNvPr>
          <p:cNvSpPr/>
          <p:nvPr/>
        </p:nvSpPr>
        <p:spPr>
          <a:xfrm>
            <a:off x="6507238" y="3250575"/>
            <a:ext cx="1550771" cy="1619249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AFB94D78-68AC-A2F1-5D15-63E646E7737B}"/>
              </a:ext>
            </a:extLst>
          </p:cNvPr>
          <p:cNvSpPr/>
          <p:nvPr/>
        </p:nvSpPr>
        <p:spPr>
          <a:xfrm>
            <a:off x="1374881" y="3964340"/>
            <a:ext cx="1170263" cy="116304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Current DNN based Object detection tasks,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process image one at a time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 a single computation cycle.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not make efficient use of available resources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 not consider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different criticality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of inputs in images. </a:t>
            </a: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B7920AF1-2D17-CCA0-15E2-0F9FF6E9F00F}"/>
              </a:ext>
            </a:extLst>
          </p:cNvPr>
          <p:cNvGrpSpPr/>
          <p:nvPr/>
        </p:nvGrpSpPr>
        <p:grpSpPr>
          <a:xfrm>
            <a:off x="3825235" y="3901353"/>
            <a:ext cx="1353350" cy="909812"/>
            <a:chOff x="1493021" y="2421413"/>
            <a:chExt cx="1732416" cy="1323416"/>
          </a:xfrm>
          <a:solidFill>
            <a:schemeClr val="bg1">
              <a:lumMod val="85000"/>
            </a:schemeClr>
          </a:solidFill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5BBC9503-F550-DE59-E401-7AF5447ADF85}"/>
                </a:ext>
              </a:extLst>
            </p:cNvPr>
            <p:cNvCxnSpPr>
              <a:cxnSpLocks/>
              <a:stCxn id="22" idx="6"/>
              <a:endCxn id="35" idx="2"/>
            </p:cNvCxnSpPr>
            <p:nvPr/>
          </p:nvCxnSpPr>
          <p:spPr>
            <a:xfrm>
              <a:off x="1778379" y="2567609"/>
              <a:ext cx="219538" cy="15717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EB1F2E24-9A03-F947-8B93-307628BDB3F5}"/>
                </a:ext>
              </a:extLst>
            </p:cNvPr>
            <p:cNvCxnSpPr>
              <a:cxnSpLocks/>
              <a:stCxn id="22" idx="6"/>
              <a:endCxn id="36" idx="2"/>
            </p:cNvCxnSpPr>
            <p:nvPr/>
          </p:nvCxnSpPr>
          <p:spPr>
            <a:xfrm>
              <a:off x="1778379" y="2567609"/>
              <a:ext cx="224314" cy="50013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4">
              <a:extLst>
                <a:ext uri="{FF2B5EF4-FFF2-40B4-BE49-F238E27FC236}">
                  <a16:creationId xmlns:a16="http://schemas.microsoft.com/office/drawing/2014/main" id="{CC402E0D-1FE1-A0F4-0CC8-F3452FE072FB}"/>
                </a:ext>
              </a:extLst>
            </p:cNvPr>
            <p:cNvCxnSpPr>
              <a:cxnSpLocks/>
              <a:stCxn id="22" idx="6"/>
              <a:endCxn id="37" idx="2"/>
            </p:cNvCxnSpPr>
            <p:nvPr/>
          </p:nvCxnSpPr>
          <p:spPr>
            <a:xfrm>
              <a:off x="1778379" y="2567609"/>
              <a:ext cx="223238" cy="84840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3EA5FCB3-2A4D-E712-1600-7B6AFA9B69C0}"/>
                </a:ext>
              </a:extLst>
            </p:cNvPr>
            <p:cNvCxnSpPr>
              <a:cxnSpLocks/>
              <a:stCxn id="23" idx="6"/>
              <a:endCxn id="35" idx="2"/>
            </p:cNvCxnSpPr>
            <p:nvPr/>
          </p:nvCxnSpPr>
          <p:spPr>
            <a:xfrm flipV="1">
              <a:off x="1775331" y="2724784"/>
              <a:ext cx="222586" cy="18690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B98028B1-2D14-D3FC-B6EA-772AA02CB94D}"/>
                </a:ext>
              </a:extLst>
            </p:cNvPr>
            <p:cNvCxnSpPr>
              <a:cxnSpLocks/>
              <a:stCxn id="23" idx="6"/>
              <a:endCxn id="36" idx="2"/>
            </p:cNvCxnSpPr>
            <p:nvPr/>
          </p:nvCxnSpPr>
          <p:spPr>
            <a:xfrm>
              <a:off x="1775331" y="2911686"/>
              <a:ext cx="227362" cy="15605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57B04F65-5F4D-CA11-774A-B3A3053BAAE6}"/>
                </a:ext>
              </a:extLst>
            </p:cNvPr>
            <p:cNvCxnSpPr>
              <a:cxnSpLocks/>
              <a:stCxn id="23" idx="6"/>
              <a:endCxn id="37" idx="2"/>
            </p:cNvCxnSpPr>
            <p:nvPr/>
          </p:nvCxnSpPr>
          <p:spPr>
            <a:xfrm>
              <a:off x="1775331" y="2911686"/>
              <a:ext cx="226286" cy="504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D30F609-2F52-7A11-805C-94CC9BE0EF0A}"/>
                </a:ext>
              </a:extLst>
            </p:cNvPr>
            <p:cNvCxnSpPr>
              <a:cxnSpLocks/>
              <a:stCxn id="24" idx="6"/>
              <a:endCxn id="35" idx="2"/>
            </p:cNvCxnSpPr>
            <p:nvPr/>
          </p:nvCxnSpPr>
          <p:spPr>
            <a:xfrm flipV="1">
              <a:off x="1775331" y="2724784"/>
              <a:ext cx="222586" cy="528680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0802F4AD-4641-6015-4D30-CA3085B6A07E}"/>
                </a:ext>
              </a:extLst>
            </p:cNvPr>
            <p:cNvCxnSpPr>
              <a:cxnSpLocks/>
              <a:stCxn id="24" idx="6"/>
              <a:endCxn id="36" idx="2"/>
            </p:cNvCxnSpPr>
            <p:nvPr/>
          </p:nvCxnSpPr>
          <p:spPr>
            <a:xfrm flipV="1">
              <a:off x="1775331" y="3067739"/>
              <a:ext cx="227362" cy="18572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21">
              <a:extLst>
                <a:ext uri="{FF2B5EF4-FFF2-40B4-BE49-F238E27FC236}">
                  <a16:creationId xmlns:a16="http://schemas.microsoft.com/office/drawing/2014/main" id="{D1FBC061-5A60-476A-2A21-CB4173E02396}"/>
                </a:ext>
              </a:extLst>
            </p:cNvPr>
            <p:cNvCxnSpPr>
              <a:cxnSpLocks/>
              <a:stCxn id="24" idx="6"/>
              <a:endCxn id="37" idx="2"/>
            </p:cNvCxnSpPr>
            <p:nvPr/>
          </p:nvCxnSpPr>
          <p:spPr>
            <a:xfrm>
              <a:off x="1775331" y="3253464"/>
              <a:ext cx="226286" cy="162551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22">
              <a:extLst>
                <a:ext uri="{FF2B5EF4-FFF2-40B4-BE49-F238E27FC236}">
                  <a16:creationId xmlns:a16="http://schemas.microsoft.com/office/drawing/2014/main" id="{029D9104-9DA1-5491-90F6-1B681F5E3C6B}"/>
                </a:ext>
              </a:extLst>
            </p:cNvPr>
            <p:cNvCxnSpPr>
              <a:cxnSpLocks/>
              <a:stCxn id="25" idx="6"/>
              <a:endCxn id="35" idx="2"/>
            </p:cNvCxnSpPr>
            <p:nvPr/>
          </p:nvCxnSpPr>
          <p:spPr>
            <a:xfrm flipV="1">
              <a:off x="1775331" y="2724784"/>
              <a:ext cx="222586" cy="87384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23">
              <a:extLst>
                <a:ext uri="{FF2B5EF4-FFF2-40B4-BE49-F238E27FC236}">
                  <a16:creationId xmlns:a16="http://schemas.microsoft.com/office/drawing/2014/main" id="{449220AC-87EF-A9DC-80E4-D9056846A0CD}"/>
                </a:ext>
              </a:extLst>
            </p:cNvPr>
            <p:cNvCxnSpPr>
              <a:cxnSpLocks/>
              <a:stCxn id="25" idx="6"/>
              <a:endCxn id="36" idx="2"/>
            </p:cNvCxnSpPr>
            <p:nvPr/>
          </p:nvCxnSpPr>
          <p:spPr>
            <a:xfrm flipV="1">
              <a:off x="1775331" y="3067739"/>
              <a:ext cx="227362" cy="530894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4">
              <a:extLst>
                <a:ext uri="{FF2B5EF4-FFF2-40B4-BE49-F238E27FC236}">
                  <a16:creationId xmlns:a16="http://schemas.microsoft.com/office/drawing/2014/main" id="{6DFBC3A7-6EDF-30C1-45ED-486097C62182}"/>
                </a:ext>
              </a:extLst>
            </p:cNvPr>
            <p:cNvCxnSpPr>
              <a:cxnSpLocks/>
              <a:stCxn id="25" idx="6"/>
              <a:endCxn id="37" idx="2"/>
            </p:cNvCxnSpPr>
            <p:nvPr/>
          </p:nvCxnSpPr>
          <p:spPr>
            <a:xfrm flipV="1">
              <a:off x="1775331" y="3416015"/>
              <a:ext cx="226286" cy="1826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527E9A0C-F045-09A3-189B-6F67D90CF7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069" y="2421413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0C00260E-9A54-871D-47EE-D75DA1B48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2765490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2465A9AF-0818-8557-E8F2-1C07C3EC83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107268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18971B71-7984-26C4-577E-F3F78B4CF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1" y="3452437"/>
              <a:ext cx="282310" cy="292392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26" name="Straight Connector 29">
              <a:extLst>
                <a:ext uri="{FF2B5EF4-FFF2-40B4-BE49-F238E27FC236}">
                  <a16:creationId xmlns:a16="http://schemas.microsoft.com/office/drawing/2014/main" id="{A189DE40-1D65-FC08-479B-5608345CBA04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2280221" y="2723776"/>
              <a:ext cx="214940" cy="100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30">
              <a:extLst>
                <a:ext uri="{FF2B5EF4-FFF2-40B4-BE49-F238E27FC236}">
                  <a16:creationId xmlns:a16="http://schemas.microsoft.com/office/drawing/2014/main" id="{48CC6FAB-DFD8-8208-8D73-7CB8B654941B}"/>
                </a:ext>
              </a:extLst>
            </p:cNvPr>
            <p:cNvCxnSpPr>
              <a:cxnSpLocks/>
              <a:stCxn id="35" idx="6"/>
              <a:endCxn id="33" idx="2"/>
            </p:cNvCxnSpPr>
            <p:nvPr/>
          </p:nvCxnSpPr>
          <p:spPr>
            <a:xfrm>
              <a:off x="2280221" y="2724784"/>
              <a:ext cx="218641" cy="69210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31">
              <a:extLst>
                <a:ext uri="{FF2B5EF4-FFF2-40B4-BE49-F238E27FC236}">
                  <a16:creationId xmlns:a16="http://schemas.microsoft.com/office/drawing/2014/main" id="{A4733C2C-DD5F-6117-9939-E90F755494C4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 flipV="1">
              <a:off x="2284997" y="2723776"/>
              <a:ext cx="210164" cy="34396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32">
              <a:extLst>
                <a:ext uri="{FF2B5EF4-FFF2-40B4-BE49-F238E27FC236}">
                  <a16:creationId xmlns:a16="http://schemas.microsoft.com/office/drawing/2014/main" id="{65F91DB6-0F95-EB0C-CAB8-203765CC3BEB}"/>
                </a:ext>
              </a:extLst>
            </p:cNvPr>
            <p:cNvCxnSpPr>
              <a:cxnSpLocks/>
              <a:stCxn id="36" idx="6"/>
              <a:endCxn id="33" idx="2"/>
            </p:cNvCxnSpPr>
            <p:nvPr/>
          </p:nvCxnSpPr>
          <p:spPr>
            <a:xfrm>
              <a:off x="2284997" y="3067739"/>
              <a:ext cx="213865" cy="349152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33">
              <a:extLst>
                <a:ext uri="{FF2B5EF4-FFF2-40B4-BE49-F238E27FC236}">
                  <a16:creationId xmlns:a16="http://schemas.microsoft.com/office/drawing/2014/main" id="{8E34FD48-E6B0-C789-648D-A31FBD95F7D5}"/>
                </a:ext>
              </a:extLst>
            </p:cNvPr>
            <p:cNvCxnSpPr>
              <a:cxnSpLocks/>
              <a:stCxn id="37" idx="6"/>
              <a:endCxn id="32" idx="2"/>
            </p:cNvCxnSpPr>
            <p:nvPr/>
          </p:nvCxnSpPr>
          <p:spPr>
            <a:xfrm flipV="1">
              <a:off x="2283921" y="2723776"/>
              <a:ext cx="211240" cy="69223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4">
              <a:extLst>
                <a:ext uri="{FF2B5EF4-FFF2-40B4-BE49-F238E27FC236}">
                  <a16:creationId xmlns:a16="http://schemas.microsoft.com/office/drawing/2014/main" id="{F03241F2-C27E-73D7-A11E-26C3340ABFFA}"/>
                </a:ext>
              </a:extLst>
            </p:cNvPr>
            <p:cNvCxnSpPr>
              <a:cxnSpLocks/>
              <a:stCxn id="37" idx="6"/>
              <a:endCxn id="33" idx="2"/>
            </p:cNvCxnSpPr>
            <p:nvPr/>
          </p:nvCxnSpPr>
          <p:spPr>
            <a:xfrm>
              <a:off x="2283921" y="3416015"/>
              <a:ext cx="214941" cy="87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D3899276-8F35-1E4B-5247-EEEA18835E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161" y="2577579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CF450E47-410D-D062-B388-8803386FD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8862" y="3270694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4AA271F9-C9FB-58D0-F229-319C8AFBB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917" y="257858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/>
              </a:endParaRPr>
            </a:p>
          </p:txBody>
        </p:sp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724F199B-3442-3A08-B4FB-D2B8B6CB4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693" y="2921542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64DFD4F5-0530-FC36-932C-F3BED78EF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1617" y="3269818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38" name="Oval 40">
              <a:extLst>
                <a:ext uri="{FF2B5EF4-FFF2-40B4-BE49-F238E27FC236}">
                  <a16:creationId xmlns:a16="http://schemas.microsoft.com/office/drawing/2014/main" id="{6506710F-43FE-6305-E6DB-F697FD209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6552" y="2923500"/>
              <a:ext cx="282304" cy="29239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7F2CA84A-C05C-CBC3-D225-990E4D8D2BEF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2280221" y="2724784"/>
              <a:ext cx="216331" cy="344913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5CD0CDE9-DF3B-ACED-2FB8-D2E8E18DB28C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>
              <a:off x="2284997" y="3067739"/>
              <a:ext cx="211555" cy="195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3">
              <a:extLst>
                <a:ext uri="{FF2B5EF4-FFF2-40B4-BE49-F238E27FC236}">
                  <a16:creationId xmlns:a16="http://schemas.microsoft.com/office/drawing/2014/main" id="{92FCB2EF-C363-CC6B-2611-833140878ACF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2283921" y="3069697"/>
              <a:ext cx="212631" cy="34631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Oval 44">
              <a:extLst>
                <a:ext uri="{FF2B5EF4-FFF2-40B4-BE49-F238E27FC236}">
                  <a16:creationId xmlns:a16="http://schemas.microsoft.com/office/drawing/2014/main" id="{7323FA82-A03C-E27D-37BE-A7B883685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1742" y="2730365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dirty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sp>
          <p:nvSpPr>
            <p:cNvPr id="43" name="Oval 45">
              <a:extLst>
                <a:ext uri="{FF2B5EF4-FFF2-40B4-BE49-F238E27FC236}">
                  <a16:creationId xmlns:a16="http://schemas.microsoft.com/office/drawing/2014/main" id="{8190CA77-B3C0-127D-3F75-04D9F996B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3133" y="3078557"/>
              <a:ext cx="282304" cy="29239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Franklin Gothic Book" panose="020B0503020102020204"/>
              </a:endParaRPr>
            </a:p>
          </p:txBody>
        </p:sp>
        <p:cxnSp>
          <p:nvCxnSpPr>
            <p:cNvPr id="44" name="Straight Connector 46">
              <a:extLst>
                <a:ext uri="{FF2B5EF4-FFF2-40B4-BE49-F238E27FC236}">
                  <a16:creationId xmlns:a16="http://schemas.microsoft.com/office/drawing/2014/main" id="{12B5CED6-F625-CDB4-5519-A388E24993C5}"/>
                </a:ext>
              </a:extLst>
            </p:cNvPr>
            <p:cNvCxnSpPr>
              <a:cxnSpLocks/>
              <a:stCxn id="32" idx="6"/>
              <a:endCxn id="42" idx="2"/>
            </p:cNvCxnSpPr>
            <p:nvPr/>
          </p:nvCxnSpPr>
          <p:spPr>
            <a:xfrm>
              <a:off x="2777465" y="2723776"/>
              <a:ext cx="164277" cy="152786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7">
              <a:extLst>
                <a:ext uri="{FF2B5EF4-FFF2-40B4-BE49-F238E27FC236}">
                  <a16:creationId xmlns:a16="http://schemas.microsoft.com/office/drawing/2014/main" id="{1578BBDF-E9FD-06DA-04D5-A862D15FADCE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 flipV="1">
              <a:off x="2778856" y="2876562"/>
              <a:ext cx="162886" cy="193135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8">
              <a:extLst>
                <a:ext uri="{FF2B5EF4-FFF2-40B4-BE49-F238E27FC236}">
                  <a16:creationId xmlns:a16="http://schemas.microsoft.com/office/drawing/2014/main" id="{4C07E584-006F-B3C5-E08F-E37C4D42009B}"/>
                </a:ext>
              </a:extLst>
            </p:cNvPr>
            <p:cNvCxnSpPr>
              <a:cxnSpLocks/>
              <a:stCxn id="33" idx="6"/>
              <a:endCxn id="42" idx="2"/>
            </p:cNvCxnSpPr>
            <p:nvPr/>
          </p:nvCxnSpPr>
          <p:spPr>
            <a:xfrm flipV="1">
              <a:off x="2781166" y="2876562"/>
              <a:ext cx="160576" cy="540329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49">
              <a:extLst>
                <a:ext uri="{FF2B5EF4-FFF2-40B4-BE49-F238E27FC236}">
                  <a16:creationId xmlns:a16="http://schemas.microsoft.com/office/drawing/2014/main" id="{49322D63-4750-0373-A84E-F1E73704D90E}"/>
                </a:ext>
              </a:extLst>
            </p:cNvPr>
            <p:cNvCxnSpPr>
              <a:cxnSpLocks/>
              <a:stCxn id="32" idx="6"/>
              <a:endCxn id="43" idx="2"/>
            </p:cNvCxnSpPr>
            <p:nvPr/>
          </p:nvCxnSpPr>
          <p:spPr>
            <a:xfrm>
              <a:off x="2777465" y="2723776"/>
              <a:ext cx="165668" cy="500978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50">
              <a:extLst>
                <a:ext uri="{FF2B5EF4-FFF2-40B4-BE49-F238E27FC236}">
                  <a16:creationId xmlns:a16="http://schemas.microsoft.com/office/drawing/2014/main" id="{A911C627-0287-8EFC-9E9F-035752F6F9BD}"/>
                </a:ext>
              </a:extLst>
            </p:cNvPr>
            <p:cNvCxnSpPr>
              <a:cxnSpLocks/>
              <a:stCxn id="38" idx="6"/>
              <a:endCxn id="43" idx="2"/>
            </p:cNvCxnSpPr>
            <p:nvPr/>
          </p:nvCxnSpPr>
          <p:spPr>
            <a:xfrm>
              <a:off x="2778856" y="3069697"/>
              <a:ext cx="164277" cy="15505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51">
              <a:extLst>
                <a:ext uri="{FF2B5EF4-FFF2-40B4-BE49-F238E27FC236}">
                  <a16:creationId xmlns:a16="http://schemas.microsoft.com/office/drawing/2014/main" id="{CF20E660-FEE3-87B7-417E-19372AC4F092}"/>
                </a:ext>
              </a:extLst>
            </p:cNvPr>
            <p:cNvCxnSpPr>
              <a:cxnSpLocks/>
              <a:stCxn id="33" idx="6"/>
              <a:endCxn id="43" idx="2"/>
            </p:cNvCxnSpPr>
            <p:nvPr/>
          </p:nvCxnSpPr>
          <p:spPr>
            <a:xfrm flipV="1">
              <a:off x="2781166" y="3224754"/>
              <a:ext cx="161967" cy="192137"/>
            </a:xfrm>
            <a:prstGeom prst="line">
              <a:avLst/>
            </a:prstGeom>
            <a:grp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770CA6E-3EB4-BF6C-7443-32778F7085D6}"/>
              </a:ext>
            </a:extLst>
          </p:cNvPr>
          <p:cNvSpPr txBox="1"/>
          <p:nvPr/>
        </p:nvSpPr>
        <p:spPr>
          <a:xfrm>
            <a:off x="2713488" y="2974253"/>
            <a:ext cx="371702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Object Detection System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A041F55-916B-694F-44A9-15480B7CD195}"/>
              </a:ext>
            </a:extLst>
          </p:cNvPr>
          <p:cNvCxnSpPr>
            <a:cxnSpLocks/>
          </p:cNvCxnSpPr>
          <p:nvPr/>
        </p:nvCxnSpPr>
        <p:spPr>
          <a:xfrm>
            <a:off x="3202310" y="4315815"/>
            <a:ext cx="275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948908-3BA7-48CE-7D14-CC20B9A94268}"/>
              </a:ext>
            </a:extLst>
          </p:cNvPr>
          <p:cNvCxnSpPr>
            <a:cxnSpLocks/>
          </p:cNvCxnSpPr>
          <p:nvPr/>
        </p:nvCxnSpPr>
        <p:spPr>
          <a:xfrm>
            <a:off x="5512182" y="4305400"/>
            <a:ext cx="324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A85E0D-ACD2-B39E-6AD5-2AFEF377064C}"/>
              </a:ext>
            </a:extLst>
          </p:cNvPr>
          <p:cNvSpPr txBox="1"/>
          <p:nvPr/>
        </p:nvSpPr>
        <p:spPr>
          <a:xfrm>
            <a:off x="1837444" y="4784058"/>
            <a:ext cx="69696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2C992-D7D9-8FA6-3166-F608771571F5}"/>
              </a:ext>
            </a:extLst>
          </p:cNvPr>
          <p:cNvSpPr txBox="1"/>
          <p:nvPr/>
        </p:nvSpPr>
        <p:spPr>
          <a:xfrm>
            <a:off x="6589730" y="4784058"/>
            <a:ext cx="87293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0431C7C-AF19-0762-A2EA-77690B107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5969248" y="3702947"/>
            <a:ext cx="1745876" cy="116151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5425D-AC3E-9A3C-274A-64FA5F03274A}"/>
              </a:ext>
            </a:extLst>
          </p:cNvPr>
          <p:cNvSpPr/>
          <p:nvPr/>
        </p:nvSpPr>
        <p:spPr>
          <a:xfrm>
            <a:off x="6653784" y="3901353"/>
            <a:ext cx="376805" cy="870852"/>
          </a:xfrm>
          <a:prstGeom prst="rect">
            <a:avLst/>
          </a:prstGeom>
          <a:noFill/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A8733D-8B32-AC91-DA77-189587AF8666}"/>
              </a:ext>
            </a:extLst>
          </p:cNvPr>
          <p:cNvSpPr/>
          <p:nvPr/>
        </p:nvSpPr>
        <p:spPr>
          <a:xfrm>
            <a:off x="6232730" y="3883205"/>
            <a:ext cx="376805" cy="922152"/>
          </a:xfrm>
          <a:prstGeom prst="rect">
            <a:avLst/>
          </a:prstGeom>
          <a:noFill/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72C1C7-DB1F-E4A1-D75C-6F412FE6298E}"/>
              </a:ext>
            </a:extLst>
          </p:cNvPr>
          <p:cNvSpPr/>
          <p:nvPr/>
        </p:nvSpPr>
        <p:spPr>
          <a:xfrm>
            <a:off x="7114449" y="4109219"/>
            <a:ext cx="212348" cy="227120"/>
          </a:xfrm>
          <a:prstGeom prst="rect">
            <a:avLst/>
          </a:prstGeom>
          <a:noFill/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C3D922A-9170-B5E2-B914-4910BA5BB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571"/>
          <a:stretch/>
        </p:blipFill>
        <p:spPr>
          <a:xfrm>
            <a:off x="1276457" y="3703725"/>
            <a:ext cx="1697012" cy="113725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2978924-159C-B1B8-B9AA-43F7E8AB9C8D}"/>
              </a:ext>
            </a:extLst>
          </p:cNvPr>
          <p:cNvSpPr txBox="1"/>
          <p:nvPr/>
        </p:nvSpPr>
        <p:spPr>
          <a:xfrm>
            <a:off x="953251" y="5739399"/>
            <a:ext cx="7237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These facts make it difficult to enhance safety of real-time object detection tasks in AVs!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38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2A7EA62B-7066-F183-0F42-40F9DA72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8" y="3437543"/>
            <a:ext cx="3749953" cy="112819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Introduction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31778"/>
            <a:ext cx="9010477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/>
              <a:t>Goal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Enhance safety of multi camera object detection system by presenting a  timely object detection framework by utilizing </a:t>
            </a:r>
            <a:r>
              <a:rPr lang="en-US" altLang="ko-KR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A749F-9C15-5788-C67E-6B3029ACDC96}"/>
              </a:ext>
            </a:extLst>
          </p:cNvPr>
          <p:cNvSpPr txBox="1"/>
          <p:nvPr/>
        </p:nvSpPr>
        <p:spPr>
          <a:xfrm>
            <a:off x="2007225" y="2475297"/>
            <a:ext cx="143300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9EB9D-6B49-D3BD-4BAC-B60746B4205D}"/>
              </a:ext>
            </a:extLst>
          </p:cNvPr>
          <p:cNvSpPr txBox="1"/>
          <p:nvPr/>
        </p:nvSpPr>
        <p:spPr>
          <a:xfrm>
            <a:off x="6265779" y="2470910"/>
            <a:ext cx="143300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Patch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6364FF-5B41-FBEA-CD97-FFFFAE837DFF}"/>
              </a:ext>
            </a:extLst>
          </p:cNvPr>
          <p:cNvSpPr/>
          <p:nvPr/>
        </p:nvSpPr>
        <p:spPr>
          <a:xfrm>
            <a:off x="6134413" y="5012310"/>
            <a:ext cx="1564373" cy="9332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70DE8-5F43-34D4-AD6D-37C5B4C05827}"/>
              </a:ext>
            </a:extLst>
          </p:cNvPr>
          <p:cNvSpPr/>
          <p:nvPr/>
        </p:nvSpPr>
        <p:spPr>
          <a:xfrm>
            <a:off x="6140193" y="3208747"/>
            <a:ext cx="116468" cy="90352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922EE4-0A0C-B087-CDAD-D3A401F2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42" y="3408391"/>
            <a:ext cx="1544606" cy="99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C7E620-451A-AD6F-B8AC-10B1F696D8C4}"/>
              </a:ext>
            </a:extLst>
          </p:cNvPr>
          <p:cNvSpPr/>
          <p:nvPr/>
        </p:nvSpPr>
        <p:spPr>
          <a:xfrm>
            <a:off x="6138403" y="5004962"/>
            <a:ext cx="439462" cy="657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D91E1-1900-8AAE-59E2-72B2A1833B43}"/>
              </a:ext>
            </a:extLst>
          </p:cNvPr>
          <p:cNvSpPr/>
          <p:nvPr/>
        </p:nvSpPr>
        <p:spPr>
          <a:xfrm>
            <a:off x="6367748" y="5003805"/>
            <a:ext cx="210116" cy="658985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BB3A9-14E0-BA2C-CE16-3096B7424C07}"/>
              </a:ext>
            </a:extLst>
          </p:cNvPr>
          <p:cNvSpPr/>
          <p:nvPr/>
        </p:nvSpPr>
        <p:spPr>
          <a:xfrm>
            <a:off x="6250419" y="5003805"/>
            <a:ext cx="129184" cy="351696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545B1D-D403-DF98-9636-9B26552DFAFB}"/>
              </a:ext>
            </a:extLst>
          </p:cNvPr>
          <p:cNvSpPr/>
          <p:nvPr/>
        </p:nvSpPr>
        <p:spPr>
          <a:xfrm>
            <a:off x="6139458" y="5008804"/>
            <a:ext cx="117937" cy="287371"/>
          </a:xfrm>
          <a:prstGeom prst="rect">
            <a:avLst/>
          </a:prstGeom>
          <a:ln>
            <a:solidFill>
              <a:srgbClr val="00E6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3A7D6-44D2-17B6-FD40-C85BB6A61CDE}"/>
              </a:ext>
            </a:extLst>
          </p:cNvPr>
          <p:cNvSpPr txBox="1"/>
          <p:nvPr/>
        </p:nvSpPr>
        <p:spPr>
          <a:xfrm>
            <a:off x="6004990" y="5623918"/>
            <a:ext cx="1823217" cy="339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Original Image Size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ABAB02-E0A9-05BD-9AB1-66C9599F1D1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472806" y="3927867"/>
            <a:ext cx="748465" cy="107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0FB924-E4AB-BDC5-3CB8-D2FE350F1A0D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315011" y="4039631"/>
            <a:ext cx="262853" cy="96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F5347D-EC62-720B-1D73-C785ECEA3D3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198427" y="4113894"/>
            <a:ext cx="211699" cy="89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1CE701-B691-B797-5731-69562CD7148E}"/>
              </a:ext>
            </a:extLst>
          </p:cNvPr>
          <p:cNvSpPr txBox="1"/>
          <p:nvPr/>
        </p:nvSpPr>
        <p:spPr>
          <a:xfrm>
            <a:off x="6152235" y="3059391"/>
            <a:ext cx="1675972" cy="339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Region-of-Interest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67160-2C67-E50B-2A63-5AF669FDBE0F}"/>
              </a:ext>
            </a:extLst>
          </p:cNvPr>
          <p:cNvSpPr txBox="1"/>
          <p:nvPr/>
        </p:nvSpPr>
        <p:spPr>
          <a:xfrm>
            <a:off x="5598364" y="6167692"/>
            <a:ext cx="2783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Consider different criticality and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computation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BE563E-3206-6F97-ADB0-4C9F385D1B5D}"/>
              </a:ext>
            </a:extLst>
          </p:cNvPr>
          <p:cNvSpPr txBox="1"/>
          <p:nvPr/>
        </p:nvSpPr>
        <p:spPr>
          <a:xfrm>
            <a:off x="1108404" y="6141129"/>
            <a:ext cx="3257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resource utilization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by processing multiple images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6B803-F530-7E62-6BF8-26D51789B3A1}"/>
              </a:ext>
            </a:extLst>
          </p:cNvPr>
          <p:cNvSpPr txBox="1"/>
          <p:nvPr/>
        </p:nvSpPr>
        <p:spPr>
          <a:xfrm>
            <a:off x="2263948" y="4190568"/>
            <a:ext cx="89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times </a:t>
            </a:r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FF3F160-4E00-9EDA-E9F8-787D8166B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987" y="4845507"/>
            <a:ext cx="3813484" cy="1283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16404D5-27A1-7A7D-BDA3-E5E475312E4D}"/>
              </a:ext>
            </a:extLst>
          </p:cNvPr>
          <p:cNvSpPr txBox="1"/>
          <p:nvPr/>
        </p:nvSpPr>
        <p:spPr>
          <a:xfrm>
            <a:off x="2120078" y="5742887"/>
            <a:ext cx="1233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1 time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2A03916-82FD-56C4-5E6A-AE59B0CF2992}"/>
              </a:ext>
            </a:extLst>
          </p:cNvPr>
          <p:cNvCxnSpPr>
            <a:cxnSpLocks/>
          </p:cNvCxnSpPr>
          <p:nvPr/>
        </p:nvCxnSpPr>
        <p:spPr>
          <a:xfrm>
            <a:off x="904701" y="3884452"/>
            <a:ext cx="382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4388D84-CAF9-181D-CFBE-9B834E2B98A2}"/>
              </a:ext>
            </a:extLst>
          </p:cNvPr>
          <p:cNvCxnSpPr>
            <a:cxnSpLocks/>
          </p:cNvCxnSpPr>
          <p:nvPr/>
        </p:nvCxnSpPr>
        <p:spPr>
          <a:xfrm>
            <a:off x="816987" y="5483330"/>
            <a:ext cx="39150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/>
      <p:bldP spid="35" grpId="0"/>
      <p:bldP spid="38" grpId="0"/>
      <p:bldP spid="40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1004987"/>
            <a:ext cx="8625363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Observation 1 :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Image Merge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enhances resource utilization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Traditional method does not fully utilize available resources.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Common Approach : Batching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AA3DC-66D8-EC64-FD97-6F300FBDC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6" y="2720244"/>
            <a:ext cx="3539383" cy="1064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34CFE5-0B4B-15F3-400B-70C1FD62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5" y="3794832"/>
            <a:ext cx="3657344" cy="1231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4518EE-4086-DA92-53D4-07289FEE8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75" y="5085067"/>
            <a:ext cx="3657344" cy="1258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EF232F-2573-CE90-1C3A-D3A5A957D132}"/>
              </a:ext>
            </a:extLst>
          </p:cNvPr>
          <p:cNvSpPr txBox="1"/>
          <p:nvPr/>
        </p:nvSpPr>
        <p:spPr>
          <a:xfrm>
            <a:off x="0" y="2917365"/>
            <a:ext cx="1185411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</a:t>
            </a: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6A216-4645-1148-57A8-5806C8255902}"/>
              </a:ext>
            </a:extLst>
          </p:cNvPr>
          <p:cNvSpPr txBox="1"/>
          <p:nvPr/>
        </p:nvSpPr>
        <p:spPr>
          <a:xfrm>
            <a:off x="186305" y="4186130"/>
            <a:ext cx="81279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188FC-D8E5-1F63-609D-4F646ACC6143}"/>
              </a:ext>
            </a:extLst>
          </p:cNvPr>
          <p:cNvSpPr txBox="1"/>
          <p:nvPr/>
        </p:nvSpPr>
        <p:spPr>
          <a:xfrm>
            <a:off x="220209" y="5439947"/>
            <a:ext cx="81279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2B5D7-5F36-66A4-E8B3-223DA6AB6FA2}"/>
              </a:ext>
            </a:extLst>
          </p:cNvPr>
          <p:cNvSpPr txBox="1"/>
          <p:nvPr/>
        </p:nvSpPr>
        <p:spPr>
          <a:xfrm>
            <a:off x="5503391" y="2497027"/>
            <a:ext cx="287251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GPU Utilization Comparison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4B026-7B95-6831-0658-08C79958BBC0}"/>
              </a:ext>
            </a:extLst>
          </p:cNvPr>
          <p:cNvSpPr txBox="1"/>
          <p:nvPr/>
        </p:nvSpPr>
        <p:spPr>
          <a:xfrm>
            <a:off x="5455878" y="5439947"/>
            <a:ext cx="321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Merge utilize resource at a maximum of over 80%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D3767-F717-5678-59EC-7CED6687B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90" y="2972483"/>
            <a:ext cx="3566720" cy="2380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BBFE3-267A-DFE6-8F3E-EE433BF33528}"/>
              </a:ext>
            </a:extLst>
          </p:cNvPr>
          <p:cNvSpPr txBox="1"/>
          <p:nvPr/>
        </p:nvSpPr>
        <p:spPr>
          <a:xfrm>
            <a:off x="5810643" y="3739285"/>
            <a:ext cx="256526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Batching </a:t>
            </a:r>
            <a:r>
              <a:rPr lang="ko-KR" altLang="en-US" sz="1600" dirty="0">
                <a:cs typeface="Times New Roman" panose="02020603050405020304" pitchFamily="18" charset="0"/>
              </a:rPr>
              <a:t>결과 추가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C04407-5004-3047-2534-E4CA198CFC91}"/>
              </a:ext>
            </a:extLst>
          </p:cNvPr>
          <p:cNvSpPr/>
          <p:nvPr/>
        </p:nvSpPr>
        <p:spPr>
          <a:xfrm>
            <a:off x="7091836" y="3440686"/>
            <a:ext cx="1056249" cy="938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8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Observation 2 : 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Image Patching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lowers DNN computation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Proportion of </a:t>
            </a:r>
            <a:r>
              <a:rPr lang="en-US" altLang="ko-K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of Interest (</a:t>
            </a:r>
            <a:r>
              <a:rPr lang="en-US" altLang="ko-KR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in an image </a:t>
            </a:r>
            <a:r>
              <a:rPr lang="en-US" altLang="ko-K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covers a small amount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2534E-D24D-5AD2-AF11-4ECF970ECC8E}"/>
              </a:ext>
            </a:extLst>
          </p:cNvPr>
          <p:cNvSpPr txBox="1"/>
          <p:nvPr/>
        </p:nvSpPr>
        <p:spPr>
          <a:xfrm>
            <a:off x="1502432" y="5649149"/>
            <a:ext cx="619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77% of possibility to lower computation over 50% of an image!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BD004-B000-7EFD-2F54-32F91DDAB442}"/>
              </a:ext>
            </a:extLst>
          </p:cNvPr>
          <p:cNvSpPr txBox="1"/>
          <p:nvPr/>
        </p:nvSpPr>
        <p:spPr>
          <a:xfrm>
            <a:off x="267472" y="2327122"/>
            <a:ext cx="3331150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Occupancy Ratio of 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in an image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6506710-6AC1-3B9C-B774-DE9E54301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5" y="2872153"/>
            <a:ext cx="2880968" cy="255500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1826624-1411-C347-C4A8-025E52F4F27F}"/>
              </a:ext>
            </a:extLst>
          </p:cNvPr>
          <p:cNvCxnSpPr>
            <a:cxnSpLocks/>
          </p:cNvCxnSpPr>
          <p:nvPr/>
        </p:nvCxnSpPr>
        <p:spPr>
          <a:xfrm>
            <a:off x="646127" y="2981080"/>
            <a:ext cx="12153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03C546-A9D2-B192-54E5-6048CB1E3DC0}"/>
              </a:ext>
            </a:extLst>
          </p:cNvPr>
          <p:cNvSpPr txBox="1"/>
          <p:nvPr/>
        </p:nvSpPr>
        <p:spPr>
          <a:xfrm>
            <a:off x="864728" y="2967275"/>
            <a:ext cx="829087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77.8%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002AC96-61D3-073C-DD54-EF97F335A420}"/>
              </a:ext>
            </a:extLst>
          </p:cNvPr>
          <p:cNvCxnSpPr>
            <a:cxnSpLocks/>
          </p:cNvCxnSpPr>
          <p:nvPr/>
        </p:nvCxnSpPr>
        <p:spPr>
          <a:xfrm>
            <a:off x="1933047" y="2789604"/>
            <a:ext cx="0" cy="25106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240F3D1-E6C7-83A3-EBD0-F120DF568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162047" y="3383873"/>
            <a:ext cx="1697012" cy="11372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0FCAF0-9CC0-D9E9-63AF-7A88320BC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2" t="15867" r="63326" b="1998"/>
          <a:stretch/>
        </p:blipFill>
        <p:spPr>
          <a:xfrm>
            <a:off x="7090715" y="3436886"/>
            <a:ext cx="376805" cy="9418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803DAA-5871-9691-AB79-161D3D0AB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60" t="20144" r="37680" b="784"/>
          <a:stretch/>
        </p:blipFill>
        <p:spPr>
          <a:xfrm>
            <a:off x="7467520" y="3436886"/>
            <a:ext cx="444500" cy="9418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F46D9C7-28D2-CC80-EFF9-F4ACFA28A9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8" t="34095" r="23614" b="35920"/>
          <a:stretch/>
        </p:blipFill>
        <p:spPr>
          <a:xfrm>
            <a:off x="7912020" y="3436886"/>
            <a:ext cx="244215" cy="3395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1580EF-7A07-2C2D-C80C-9FFB04AC6F92}"/>
              </a:ext>
            </a:extLst>
          </p:cNvPr>
          <p:cNvSpPr txBox="1"/>
          <p:nvPr/>
        </p:nvSpPr>
        <p:spPr>
          <a:xfrm>
            <a:off x="4509357" y="4666542"/>
            <a:ext cx="3450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Lowered over 50% </a:t>
            </a:r>
            <a:r>
              <a:rPr lang="en-US" altLang="ko-KR" dirty="0"/>
              <a:t>of original input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8030D575-3165-100C-8289-48B632A1EC62}"/>
              </a:ext>
            </a:extLst>
          </p:cNvPr>
          <p:cNvSpPr/>
          <p:nvPr/>
        </p:nvSpPr>
        <p:spPr>
          <a:xfrm>
            <a:off x="6234743" y="3763650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4CE582-70EB-2966-8CE4-7C32B1576A6D}"/>
              </a:ext>
            </a:extLst>
          </p:cNvPr>
          <p:cNvSpPr txBox="1"/>
          <p:nvPr/>
        </p:nvSpPr>
        <p:spPr>
          <a:xfrm>
            <a:off x="1343151" y="6085744"/>
            <a:ext cx="6457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Therefore, image patching helps save DNN computational workload.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76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8FFF8E-E266-41CD-B685-6FDF28B12A58}"/>
              </a:ext>
            </a:extLst>
          </p:cNvPr>
          <p:cNvSpPr/>
          <p:nvPr/>
        </p:nvSpPr>
        <p:spPr>
          <a:xfrm>
            <a:off x="0" y="953182"/>
            <a:ext cx="9144000" cy="46376"/>
          </a:xfrm>
          <a:prstGeom prst="rect">
            <a:avLst/>
          </a:prstGeom>
          <a:gradFill flip="none" rotWithShape="1">
            <a:gsLst>
              <a:gs pos="61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A305C-D70C-4242-8907-4F4A9CF91510}"/>
              </a:ext>
            </a:extLst>
          </p:cNvPr>
          <p:cNvSpPr txBox="1">
            <a:spLocks/>
          </p:cNvSpPr>
          <p:nvPr/>
        </p:nvSpPr>
        <p:spPr>
          <a:xfrm>
            <a:off x="96981" y="116605"/>
            <a:ext cx="8676661" cy="7274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rgbClr val="404041"/>
              </a:buClr>
            </a:pPr>
            <a:r>
              <a:rPr lang="en-US" altLang="ko-KR" sz="3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Motivation  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24B6C38-53F6-4AF2-AD65-76429027ED16}"/>
              </a:ext>
            </a:extLst>
          </p:cNvPr>
          <p:cNvSpPr txBox="1">
            <a:spLocks/>
          </p:cNvSpPr>
          <p:nvPr/>
        </p:nvSpPr>
        <p:spPr>
          <a:xfrm>
            <a:off x="8722344" y="6536419"/>
            <a:ext cx="38511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6FD427-C31C-4AAD-939B-7D4497EF1332}" type="slidenum">
              <a:rPr lang="ko-KR" altLang="en-US" sz="1400" b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EE9A8-7B0F-41FE-89FA-056A139B6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3"/>
          <a:stretch/>
        </p:blipFill>
        <p:spPr>
          <a:xfrm>
            <a:off x="8243539" y="46944"/>
            <a:ext cx="863919" cy="28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38365-3E8F-9950-B286-11A2C3A35B57}"/>
              </a:ext>
            </a:extLst>
          </p:cNvPr>
          <p:cNvSpPr txBox="1"/>
          <p:nvPr/>
        </p:nvSpPr>
        <p:spPr>
          <a:xfrm>
            <a:off x="96981" y="953182"/>
            <a:ext cx="8625363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Image Merge and Image Patch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Image Merging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Able to save utilize resources but merging multiple images at downsized image may lead to low accuracy.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Image Patching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 Need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Localization Module.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2E612-E29E-169C-98C8-3FBEB3C3EEB6}"/>
              </a:ext>
            </a:extLst>
          </p:cNvPr>
          <p:cNvSpPr txBox="1"/>
          <p:nvPr/>
        </p:nvSpPr>
        <p:spPr>
          <a:xfrm>
            <a:off x="1909800" y="6427259"/>
            <a:ext cx="545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Therefore, we combine the two approach.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D794B-A35F-BBBA-F7D2-31CA0376CCC1}"/>
              </a:ext>
            </a:extLst>
          </p:cNvPr>
          <p:cNvSpPr txBox="1"/>
          <p:nvPr/>
        </p:nvSpPr>
        <p:spPr>
          <a:xfrm>
            <a:off x="5602362" y="3205232"/>
            <a:ext cx="243556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Patching Process</a:t>
            </a: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3DD48CDC-E6BE-A4D2-D032-8FB17167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7" y="3711337"/>
            <a:ext cx="3121368" cy="1935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943CD-A329-3308-C638-CC17EE6636BF}"/>
              </a:ext>
            </a:extLst>
          </p:cNvPr>
          <p:cNvSpPr txBox="1"/>
          <p:nvPr/>
        </p:nvSpPr>
        <p:spPr>
          <a:xfrm>
            <a:off x="147651" y="2849827"/>
            <a:ext cx="423068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Impact of Localization Accuracy on image resizing with Execution time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5B884A-AC5C-FA95-FEA2-06D0D92F5546}"/>
              </a:ext>
            </a:extLst>
          </p:cNvPr>
          <p:cNvGrpSpPr/>
          <p:nvPr/>
        </p:nvGrpSpPr>
        <p:grpSpPr>
          <a:xfrm>
            <a:off x="7970449" y="4325773"/>
            <a:ext cx="755928" cy="762138"/>
            <a:chOff x="6221644" y="3353197"/>
            <a:chExt cx="1065520" cy="9418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CC149C-024E-5FB8-948A-B4080F4C0DD7}"/>
                </a:ext>
              </a:extLst>
            </p:cNvPr>
            <p:cNvSpPr/>
            <p:nvPr/>
          </p:nvSpPr>
          <p:spPr>
            <a:xfrm>
              <a:off x="6222765" y="3356997"/>
              <a:ext cx="1056249" cy="9380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0983557-0542-C45C-C494-EDABB965E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92" t="15867" r="63326" b="1998"/>
            <a:stretch/>
          </p:blipFill>
          <p:spPr>
            <a:xfrm>
              <a:off x="6221644" y="3353197"/>
              <a:ext cx="376805" cy="9418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B2FDDD-BF73-9A43-228F-835F3B1B0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860" t="20144" r="37680" b="784"/>
            <a:stretch/>
          </p:blipFill>
          <p:spPr>
            <a:xfrm>
              <a:off x="6598449" y="3353197"/>
              <a:ext cx="444500" cy="9418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E89318E-54C0-6C52-7EC0-CBA070694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398" t="34095" r="23614" b="35920"/>
            <a:stretch/>
          </p:blipFill>
          <p:spPr>
            <a:xfrm>
              <a:off x="7042949" y="3353197"/>
              <a:ext cx="244215" cy="33955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829146E-A6F5-79D3-934C-B210D36E1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571"/>
          <a:stretch/>
        </p:blipFill>
        <p:spPr>
          <a:xfrm>
            <a:off x="4639546" y="4257102"/>
            <a:ext cx="1239733" cy="8308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05F00D3-BA9A-D912-CBEA-240F40857D97}"/>
              </a:ext>
            </a:extLst>
          </p:cNvPr>
          <p:cNvSpPr/>
          <p:nvPr/>
        </p:nvSpPr>
        <p:spPr>
          <a:xfrm>
            <a:off x="5909166" y="4487840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1CD89-9A48-4ABD-C417-B71469F5A236}"/>
              </a:ext>
            </a:extLst>
          </p:cNvPr>
          <p:cNvSpPr txBox="1"/>
          <p:nvPr/>
        </p:nvSpPr>
        <p:spPr>
          <a:xfrm>
            <a:off x="6096620" y="4231335"/>
            <a:ext cx="14130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1"/>
                </a:solidFill>
                <a:cs typeface="Times New Roman" panose="02020603050405020304" pitchFamily="18" charset="0"/>
              </a:rPr>
              <a:t>RoI</a:t>
            </a:r>
            <a:r>
              <a:rPr lang="en-US" altLang="ko-KR" sz="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 Localization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D613FAB-D95C-A9F0-A9EF-65DDBC14250F}"/>
              </a:ext>
            </a:extLst>
          </p:cNvPr>
          <p:cNvSpPr/>
          <p:nvPr/>
        </p:nvSpPr>
        <p:spPr>
          <a:xfrm>
            <a:off x="7305689" y="4487840"/>
            <a:ext cx="376805" cy="3693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723BD4-E4C5-B9FD-AAC4-FD3E1A3E52A5}"/>
              </a:ext>
            </a:extLst>
          </p:cNvPr>
          <p:cNvSpPr txBox="1"/>
          <p:nvPr/>
        </p:nvSpPr>
        <p:spPr>
          <a:xfrm>
            <a:off x="951526" y="5634478"/>
            <a:ext cx="242544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Image merge applicable for </a:t>
            </a:r>
            <a:r>
              <a:rPr lang="en-US" altLang="ko-KR" sz="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localization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B061D5-FEC0-D330-CC4D-8120E39D94BF}"/>
              </a:ext>
            </a:extLst>
          </p:cNvPr>
          <p:cNvSpPr txBox="1"/>
          <p:nvPr/>
        </p:nvSpPr>
        <p:spPr>
          <a:xfrm>
            <a:off x="811699" y="4257102"/>
            <a:ext cx="256526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cs typeface="Times New Roman" panose="02020603050405020304" pitchFamily="18" charset="0"/>
              </a:rPr>
              <a:t>Classification </a:t>
            </a:r>
            <a:r>
              <a:rPr lang="ko-KR" altLang="en-US" sz="1600" dirty="0">
                <a:cs typeface="Times New Roman" panose="02020603050405020304" pitchFamily="18" charset="0"/>
              </a:rPr>
              <a:t>비교 추가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333369</TotalTime>
  <Words>1513</Words>
  <Application>Microsoft Office PowerPoint</Application>
  <PresentationFormat>화면 슬라이드 쇼(4:3)</PresentationFormat>
  <Paragraphs>264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Franklin Gothic Book</vt:lpstr>
      <vt:lpstr>times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RTCL403</dc:creator>
  <cp:lastModifiedBy>강 영은</cp:lastModifiedBy>
  <cp:revision>8896</cp:revision>
  <cp:lastPrinted>2021-08-19T05:10:09Z</cp:lastPrinted>
  <dcterms:created xsi:type="dcterms:W3CDTF">2020-05-28T10:10:30Z</dcterms:created>
  <dcterms:modified xsi:type="dcterms:W3CDTF">2023-05-01T10:07:04Z</dcterms:modified>
</cp:coreProperties>
</file>